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8" r:id="rId3"/>
    <p:sldId id="257" r:id="rId4"/>
    <p:sldId id="259" r:id="rId5"/>
    <p:sldId id="260" r:id="rId6"/>
    <p:sldId id="261" r:id="rId7"/>
    <p:sldId id="262" r:id="rId8"/>
    <p:sldId id="263" r:id="rId9"/>
    <p:sldId id="264" r:id="rId10"/>
    <p:sldId id="265" r:id="rId11"/>
    <p:sldId id="268" r:id="rId12"/>
    <p:sldId id="267" r:id="rId13"/>
    <p:sldId id="266" r:id="rId14"/>
    <p:sldId id="272" r:id="rId15"/>
    <p:sldId id="273" r:id="rId16"/>
    <p:sldId id="269" r:id="rId17"/>
    <p:sldId id="271" r:id="rId18"/>
    <p:sldId id="270"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71"/>
    <p:restoredTop sz="94658"/>
  </p:normalViewPr>
  <p:slideViewPr>
    <p:cSldViewPr snapToGrid="0">
      <p:cViewPr varScale="1">
        <p:scale>
          <a:sx n="120" d="100"/>
          <a:sy n="120" d="100"/>
        </p:scale>
        <p:origin x="8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E2585-7C4B-D645-B801-36449D1D04EA}" type="datetimeFigureOut">
              <a:rPr lang="en-US" smtClean="0"/>
              <a:t>12/18/24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E0562-FBD2-204C-B6A7-7CDF6FD0F89F}" type="slidenum">
              <a:rPr lang="en-US" smtClean="0"/>
              <a:t>‹#›</a:t>
            </a:fld>
            <a:endParaRPr lang="en-US"/>
          </a:p>
        </p:txBody>
      </p:sp>
    </p:spTree>
    <p:extLst>
      <p:ext uri="{BB962C8B-B14F-4D97-AF65-F5344CB8AC3E}">
        <p14:creationId xmlns:p14="http://schemas.microsoft.com/office/powerpoint/2010/main" val="1033695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CE0562-FBD2-204C-B6A7-7CDF6FD0F89F}" type="slidenum">
              <a:rPr lang="en-US" smtClean="0"/>
              <a:t>1</a:t>
            </a:fld>
            <a:endParaRPr lang="en-US"/>
          </a:p>
        </p:txBody>
      </p:sp>
    </p:spTree>
    <p:extLst>
      <p:ext uri="{BB962C8B-B14F-4D97-AF65-F5344CB8AC3E}">
        <p14:creationId xmlns:p14="http://schemas.microsoft.com/office/powerpoint/2010/main" val="2471811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573C292-C368-BA49-8000-9087F6AA4839}" type="datetime1">
              <a:rPr lang="en-US" smtClean="0"/>
              <a:t>12/18/24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B1D6E2-EB75-774B-9327-2E077D193285}" type="datetime1">
              <a:rPr lang="en-US" smtClean="0"/>
              <a:t>12/18/24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AFA739-20DD-6F4C-ADF0-AB9A9A28CF45}" type="datetime1">
              <a:rPr lang="en-US" smtClean="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4125A-E6DA-E047-B886-233A9F7BAB40}" type="datetime1">
              <a:rPr lang="en-US" smtClean="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985EE4-9DD3-DA45-9165-27CF1AEAFA03}" type="datetime1">
              <a:rPr lang="en-US" smtClean="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8D15B5-BD80-404F-8163-CE506BA375B0}" type="datetime1">
              <a:rPr lang="en-US" smtClean="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31CC13-B81A-2940-B9CD-29AD95206235}" type="datetime1">
              <a:rPr lang="en-US" smtClean="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59FF7-89A1-0448-AC42-2C0086D76746}" type="datetime1">
              <a:rPr lang="en-US" smtClean="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52813B-FAC4-C249-8519-23B6366041E2}" type="datetime1">
              <a:rPr lang="en-US" smtClean="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43EFD-860A-234F-B91E-B684541A3EF3}" type="datetime1">
              <a:rPr lang="en-US" smtClean="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8154A-5F23-F647-90FA-FDE6AC1016B7}" type="datetime1">
              <a:rPr lang="en-US" smtClean="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8B8AED-32B3-9A4A-B86C-33FC6DE46FE1}" type="datetime1">
              <a:rPr lang="en-US" smtClean="0"/>
              <a:t>12/18/24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48076E-CB51-BE47-84D1-2817480FB350}" type="datetime1">
              <a:rPr lang="en-US" smtClean="0"/>
              <a:t>12/18/24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3A6DA0-8B74-D145-957C-A485ADA3784D}" type="datetime1">
              <a:rPr lang="en-US" smtClean="0"/>
              <a:t>12/18/24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88F9CD2-6CDE-8845-9F40-649B3F344206}" type="datetime1">
              <a:rPr lang="en-US" smtClean="0"/>
              <a:t>12/18/24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8A506F-74C2-A049-B542-1B336E4ED0A2}" type="datetime1">
              <a:rPr lang="en-US" smtClean="0"/>
              <a:t>12/18/24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AB033-763D-2A41-8502-CEB84BB12C34}" type="datetime1">
              <a:rPr lang="en-US" smtClean="0"/>
              <a:t>12/18/24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1F1D3D-1BF7-EB43-8B04-36315DF2FCC0}" type="datetime1">
              <a:rPr lang="en-US" smtClean="0"/>
              <a:t>12/18/24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oi.org/10.1007/s10339-008-0217-z"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Timothy%20F.%20Maher%20The%20American%20Journal%20of%20Psychology,%20Vol.%2093,%20No.%202%20(Jun.,%201980),%20pp.%20309-327%20(19%20pages)%20https:/doi.org/10.2307/1422235%20&#8226;"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oi.org/10.1093/mtp/miv02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2CF7-0261-F83E-2A61-30D359A4EE76}"/>
              </a:ext>
            </a:extLst>
          </p:cNvPr>
          <p:cNvSpPr>
            <a:spLocks noGrp="1"/>
          </p:cNvSpPr>
          <p:nvPr>
            <p:ph type="ctrTitle"/>
          </p:nvPr>
        </p:nvSpPr>
        <p:spPr>
          <a:xfrm>
            <a:off x="643464" y="4562167"/>
            <a:ext cx="10905069" cy="1150373"/>
          </a:xfrm>
        </p:spPr>
        <p:txBody>
          <a:bodyPr>
            <a:normAutofit/>
          </a:bodyPr>
          <a:lstStyle/>
          <a:p>
            <a:r>
              <a:rPr lang="en-US"/>
              <a:t>HARMONIC SOUND THERAPY</a:t>
            </a:r>
            <a:endParaRPr lang="en-US" dirty="0"/>
          </a:p>
        </p:txBody>
      </p:sp>
      <p:sp>
        <p:nvSpPr>
          <p:cNvPr id="3" name="Subtitle 2">
            <a:extLst>
              <a:ext uri="{FF2B5EF4-FFF2-40B4-BE49-F238E27FC236}">
                <a16:creationId xmlns:a16="http://schemas.microsoft.com/office/drawing/2014/main" id="{5B79DB65-651E-B8BE-512A-20BE6C1E20FF}"/>
              </a:ext>
            </a:extLst>
          </p:cNvPr>
          <p:cNvSpPr>
            <a:spLocks noGrp="1"/>
          </p:cNvSpPr>
          <p:nvPr>
            <p:ph type="subTitle" idx="1"/>
          </p:nvPr>
        </p:nvSpPr>
        <p:spPr>
          <a:xfrm>
            <a:off x="643464" y="5712542"/>
            <a:ext cx="10905069" cy="775343"/>
          </a:xfrm>
        </p:spPr>
        <p:txBody>
          <a:bodyPr>
            <a:normAutofit/>
          </a:bodyPr>
          <a:lstStyle/>
          <a:p>
            <a:pPr>
              <a:lnSpc>
                <a:spcPct val="90000"/>
              </a:lnSpc>
            </a:pPr>
            <a:r>
              <a:rPr lang="en-US" sz="1000" dirty="0"/>
              <a:t>Patrick Pagano BS, MFA</a:t>
            </a:r>
          </a:p>
          <a:p>
            <a:pPr>
              <a:lnSpc>
                <a:spcPct val="90000"/>
              </a:lnSpc>
            </a:pPr>
            <a:r>
              <a:rPr lang="en-US" sz="1000" dirty="0"/>
              <a:t>DIRECTOR SOUTHEAST JUST INTONATION SOCIETY</a:t>
            </a:r>
          </a:p>
          <a:p>
            <a:pPr>
              <a:lnSpc>
                <a:spcPct val="90000"/>
              </a:lnSpc>
            </a:pPr>
            <a:r>
              <a:rPr lang="en-US" sz="1000" dirty="0"/>
              <a:t>Sound Therapist &amp; Harmonic Research</a:t>
            </a:r>
          </a:p>
        </p:txBody>
      </p:sp>
      <p:pic>
        <p:nvPicPr>
          <p:cNvPr id="7" name="Picture 6" descr="A person sitting in a lotus pose with rainbow colored lights around their neck&#10;&#10;Description automatically generated">
            <a:extLst>
              <a:ext uri="{FF2B5EF4-FFF2-40B4-BE49-F238E27FC236}">
                <a16:creationId xmlns:a16="http://schemas.microsoft.com/office/drawing/2014/main" id="{1C911708-E487-0C2F-4C90-09FB5441E45F}"/>
              </a:ext>
            </a:extLst>
          </p:cNvPr>
          <p:cNvPicPr>
            <a:picLocks noChangeAspect="1"/>
          </p:cNvPicPr>
          <p:nvPr/>
        </p:nvPicPr>
        <p:blipFill>
          <a:blip r:embed="rId4"/>
          <a:srcRect t="27013" b="16737"/>
          <a:stretch/>
        </p:blipFill>
        <p:spPr>
          <a:xfrm>
            <a:off x="2894564" y="643464"/>
            <a:ext cx="6407239" cy="360407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6653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6DE0-4BB8-0AC9-6310-54FDD174FD78}"/>
              </a:ext>
            </a:extLst>
          </p:cNvPr>
          <p:cNvSpPr>
            <a:spLocks noGrp="1"/>
          </p:cNvSpPr>
          <p:nvPr>
            <p:ph type="title"/>
          </p:nvPr>
        </p:nvSpPr>
        <p:spPr>
          <a:xfrm>
            <a:off x="7865806" y="643463"/>
            <a:ext cx="3706762" cy="1608124"/>
          </a:xfrm>
        </p:spPr>
        <p:txBody>
          <a:bodyPr>
            <a:normAutofit/>
          </a:bodyPr>
          <a:lstStyle/>
          <a:p>
            <a:r>
              <a:rPr lang="en-US" dirty="0"/>
              <a:t>JUST INTONATION </a:t>
            </a:r>
            <a:endParaRPr lang="en-US"/>
          </a:p>
        </p:txBody>
      </p:sp>
      <p:pic>
        <p:nvPicPr>
          <p:cNvPr id="5" name="Picture 4" descr="A graph of a function&#10;&#10;Description automatically generated with medium confidence">
            <a:extLst>
              <a:ext uri="{FF2B5EF4-FFF2-40B4-BE49-F238E27FC236}">
                <a16:creationId xmlns:a16="http://schemas.microsoft.com/office/drawing/2014/main" id="{6BFC9ABD-D3B8-3A2E-5AFF-3BEAAC058E5C}"/>
              </a:ext>
            </a:extLst>
          </p:cNvPr>
          <p:cNvPicPr>
            <a:picLocks noChangeAspect="1"/>
          </p:cNvPicPr>
          <p:nvPr/>
        </p:nvPicPr>
        <p:blipFill>
          <a:blip r:embed="rId3"/>
          <a:srcRect r="-2" b="9199"/>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34A953CB-5DDB-2145-0CE1-D627205DDEAD}"/>
              </a:ext>
            </a:extLst>
          </p:cNvPr>
          <p:cNvSpPr>
            <a:spLocks noGrp="1"/>
          </p:cNvSpPr>
          <p:nvPr>
            <p:ph idx="1"/>
          </p:nvPr>
        </p:nvSpPr>
        <p:spPr>
          <a:xfrm>
            <a:off x="7865806" y="2251587"/>
            <a:ext cx="3706762" cy="3972232"/>
          </a:xfrm>
        </p:spPr>
        <p:txBody>
          <a:bodyPr>
            <a:normAutofit/>
          </a:bodyPr>
          <a:lstStyle/>
          <a:p>
            <a:pPr marL="0" indent="0" algn="ctr">
              <a:buNone/>
            </a:pPr>
            <a:r>
              <a:rPr lang="en-US" b="1" dirty="0"/>
              <a:t>Just Intonation</a:t>
            </a:r>
            <a:br>
              <a:rPr lang="en-US" dirty="0"/>
            </a:br>
            <a:r>
              <a:rPr lang="en-US" dirty="0"/>
              <a:t>Just Intonation is a tuning system based on the natural harmonic series. It uses ratios of whole numbers to define the relationships between pitches, ensuring that intervals are consonant (i.e., pleasing to the ear due to minimal acoustic beating).</a:t>
            </a:r>
          </a:p>
        </p:txBody>
      </p:sp>
    </p:spTree>
    <p:extLst>
      <p:ext uri="{BB962C8B-B14F-4D97-AF65-F5344CB8AC3E}">
        <p14:creationId xmlns:p14="http://schemas.microsoft.com/office/powerpoint/2010/main" val="755342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569522FC-07F2-5163-9B07-6C7CB521C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DD6EC-56BC-CDD3-D5DE-E4D2748D69FD}"/>
              </a:ext>
            </a:extLst>
          </p:cNvPr>
          <p:cNvSpPr>
            <a:spLocks noGrp="1"/>
          </p:cNvSpPr>
          <p:nvPr>
            <p:ph type="title"/>
          </p:nvPr>
        </p:nvSpPr>
        <p:spPr>
          <a:xfrm>
            <a:off x="685801" y="609600"/>
            <a:ext cx="5219699" cy="1456267"/>
          </a:xfrm>
        </p:spPr>
        <p:txBody>
          <a:bodyPr>
            <a:normAutofit/>
          </a:bodyPr>
          <a:lstStyle/>
          <a:p>
            <a:pPr algn="ctr"/>
            <a:r>
              <a:rPr lang="en-US" dirty="0"/>
              <a:t>JUST INTONATION </a:t>
            </a:r>
          </a:p>
        </p:txBody>
      </p:sp>
      <p:sp>
        <p:nvSpPr>
          <p:cNvPr id="3" name="Content Placeholder 2">
            <a:extLst>
              <a:ext uri="{FF2B5EF4-FFF2-40B4-BE49-F238E27FC236}">
                <a16:creationId xmlns:a16="http://schemas.microsoft.com/office/drawing/2014/main" id="{6E1DA551-3463-34BB-F473-36915C9468FA}"/>
              </a:ext>
            </a:extLst>
          </p:cNvPr>
          <p:cNvSpPr>
            <a:spLocks noGrp="1"/>
          </p:cNvSpPr>
          <p:nvPr>
            <p:ph idx="1"/>
          </p:nvPr>
        </p:nvSpPr>
        <p:spPr>
          <a:xfrm>
            <a:off x="685801" y="2142067"/>
            <a:ext cx="5219699" cy="3649133"/>
          </a:xfrm>
        </p:spPr>
        <p:txBody>
          <a:bodyPr>
            <a:normAutofit/>
          </a:bodyPr>
          <a:lstStyle/>
          <a:p>
            <a:pPr marL="0" indent="0" algn="ctr">
              <a:buNone/>
            </a:pPr>
            <a:r>
              <a:rPr lang="en-US" dirty="0"/>
              <a:t>Just Intonation prioritizes harmonic purity based on natural intervals</a:t>
            </a:r>
          </a:p>
        </p:txBody>
      </p:sp>
      <p:pic>
        <p:nvPicPr>
          <p:cNvPr id="5" name="Picture 4" descr="A graph of a function&#10;&#10;Description automatically generated with medium confidence">
            <a:extLst>
              <a:ext uri="{FF2B5EF4-FFF2-40B4-BE49-F238E27FC236}">
                <a16:creationId xmlns:a16="http://schemas.microsoft.com/office/drawing/2014/main" id="{14575884-493D-95FE-A29A-F649E5099FE9}"/>
              </a:ext>
            </a:extLst>
          </p:cNvPr>
          <p:cNvPicPr>
            <a:picLocks noChangeAspect="1"/>
          </p:cNvPicPr>
          <p:nvPr/>
        </p:nvPicPr>
        <p:blipFill>
          <a:blip r:embed="rId3"/>
          <a:srcRect r="2" b="3612"/>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7385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A6C18C9B-D554-B065-10B4-928D06741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87362-6C81-64A8-14F0-2AF0E3119764}"/>
              </a:ext>
            </a:extLst>
          </p:cNvPr>
          <p:cNvSpPr>
            <a:spLocks noGrp="1"/>
          </p:cNvSpPr>
          <p:nvPr>
            <p:ph type="title"/>
          </p:nvPr>
        </p:nvSpPr>
        <p:spPr>
          <a:xfrm>
            <a:off x="685801" y="609600"/>
            <a:ext cx="5219699" cy="1456267"/>
          </a:xfrm>
        </p:spPr>
        <p:txBody>
          <a:bodyPr>
            <a:normAutofit/>
          </a:bodyPr>
          <a:lstStyle/>
          <a:p>
            <a:pPr algn="ctr"/>
            <a:r>
              <a:rPr lang="en-US" dirty="0"/>
              <a:t>JUST INTONATION </a:t>
            </a:r>
          </a:p>
        </p:txBody>
      </p:sp>
      <p:sp>
        <p:nvSpPr>
          <p:cNvPr id="3" name="Content Placeholder 2">
            <a:extLst>
              <a:ext uri="{FF2B5EF4-FFF2-40B4-BE49-F238E27FC236}">
                <a16:creationId xmlns:a16="http://schemas.microsoft.com/office/drawing/2014/main" id="{94B2F19F-9E43-3C6B-AC46-2059C5C0DB62}"/>
              </a:ext>
            </a:extLst>
          </p:cNvPr>
          <p:cNvSpPr>
            <a:spLocks noGrp="1"/>
          </p:cNvSpPr>
          <p:nvPr>
            <p:ph idx="1"/>
          </p:nvPr>
        </p:nvSpPr>
        <p:spPr>
          <a:xfrm>
            <a:off x="685801" y="2142067"/>
            <a:ext cx="5219699" cy="3649133"/>
          </a:xfrm>
        </p:spPr>
        <p:txBody>
          <a:bodyPr>
            <a:normAutofit/>
          </a:bodyPr>
          <a:lstStyle/>
          <a:p>
            <a:pPr marL="0" indent="0" algn="ctr">
              <a:buNone/>
            </a:pPr>
            <a:r>
              <a:rPr lang="en-US" b="1" dirty="0"/>
              <a:t>Just Intonation</a:t>
            </a:r>
            <a:r>
              <a:rPr lang="en-US" dirty="0"/>
              <a:t>: </a:t>
            </a:r>
          </a:p>
          <a:p>
            <a:pPr marL="0" indent="0" algn="ctr">
              <a:buNone/>
            </a:pPr>
            <a:r>
              <a:rPr lang="en-US" dirty="0"/>
              <a:t>Uses exact whole-number ratios (e.g., 3:2, 5:4) to define intervals, resulting in pure-sounding harmonies</a:t>
            </a:r>
          </a:p>
          <a:p>
            <a:pPr marL="0" indent="0" algn="ctr">
              <a:buNone/>
            </a:pPr>
            <a:r>
              <a:rPr lang="en-US" dirty="0"/>
              <a:t>Provides intervals that align perfectly with the harmonic series, producing a more "natural" and resonant sound.</a:t>
            </a:r>
          </a:p>
        </p:txBody>
      </p:sp>
      <p:pic>
        <p:nvPicPr>
          <p:cNvPr id="5" name="Picture 4" descr="A graph of a function&#10;&#10;Description automatically generated with medium confidence">
            <a:extLst>
              <a:ext uri="{FF2B5EF4-FFF2-40B4-BE49-F238E27FC236}">
                <a16:creationId xmlns:a16="http://schemas.microsoft.com/office/drawing/2014/main" id="{EE349440-90EA-F7EA-47BB-EF9DB932ACEA}"/>
              </a:ext>
            </a:extLst>
          </p:cNvPr>
          <p:cNvPicPr>
            <a:picLocks noChangeAspect="1"/>
          </p:cNvPicPr>
          <p:nvPr/>
        </p:nvPicPr>
        <p:blipFill>
          <a:blip r:embed="rId3"/>
          <a:srcRect r="2" b="3612"/>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5002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853A-F5C6-B822-A75A-F495AE2C6D39}"/>
              </a:ext>
            </a:extLst>
          </p:cNvPr>
          <p:cNvSpPr>
            <a:spLocks noGrp="1"/>
          </p:cNvSpPr>
          <p:nvPr>
            <p:ph type="title"/>
          </p:nvPr>
        </p:nvSpPr>
        <p:spPr>
          <a:xfrm>
            <a:off x="7865806" y="643463"/>
            <a:ext cx="3706762" cy="1608124"/>
          </a:xfrm>
        </p:spPr>
        <p:txBody>
          <a:bodyPr vert="horz" lIns="91440" tIns="45720" rIns="91440" bIns="45720" rtlCol="0" anchor="ctr">
            <a:normAutofit/>
          </a:bodyPr>
          <a:lstStyle/>
          <a:p>
            <a:r>
              <a:rPr lang="en-US" dirty="0"/>
              <a:t>Historical Origins</a:t>
            </a:r>
            <a:endParaRPr lang="en-US"/>
          </a:p>
        </p:txBody>
      </p:sp>
      <p:pic>
        <p:nvPicPr>
          <p:cNvPr id="5" name="Content Placeholder 4" descr="A statue of a person with a beard and a harp&#10;&#10;Description automatically generated">
            <a:extLst>
              <a:ext uri="{FF2B5EF4-FFF2-40B4-BE49-F238E27FC236}">
                <a16:creationId xmlns:a16="http://schemas.microsoft.com/office/drawing/2014/main" id="{B113B540-8B84-E0F3-36D6-5E8A33A7812C}"/>
              </a:ext>
            </a:extLst>
          </p:cNvPr>
          <p:cNvPicPr>
            <a:picLocks noGrp="1" noChangeAspect="1"/>
          </p:cNvPicPr>
          <p:nvPr>
            <p:ph idx="1"/>
          </p:nvPr>
        </p:nvPicPr>
        <p:blipFill>
          <a:blip r:embed="rId3"/>
          <a:srcRect t="9201" r="-2" b="-2"/>
          <a:stretch/>
        </p:blipFill>
        <p:spPr>
          <a:xfrm>
            <a:off x="20" y="975"/>
            <a:ext cx="7552924" cy="6858000"/>
          </a:xfrm>
          <a:prstGeom prst="rect">
            <a:avLst/>
          </a:prstGeom>
        </p:spPr>
      </p:pic>
      <p:sp>
        <p:nvSpPr>
          <p:cNvPr id="6" name="TextBox 5">
            <a:extLst>
              <a:ext uri="{FF2B5EF4-FFF2-40B4-BE49-F238E27FC236}">
                <a16:creationId xmlns:a16="http://schemas.microsoft.com/office/drawing/2014/main" id="{6F4585C8-2E81-5240-F8E9-A6CA34F50F3F}"/>
              </a:ext>
            </a:extLst>
          </p:cNvPr>
          <p:cNvSpPr txBox="1"/>
          <p:nvPr/>
        </p:nvSpPr>
        <p:spPr>
          <a:xfrm>
            <a:off x="7865806" y="2251587"/>
            <a:ext cx="3706762" cy="3972232"/>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dirty="0"/>
              <a:t>The concept of tuning based on whole-number ratios was discussed by ancient Greek mathematicians and philosophers, including </a:t>
            </a:r>
            <a:r>
              <a:rPr lang="en-US" b="1" dirty="0"/>
              <a:t>Pythagoras</a:t>
            </a:r>
            <a:r>
              <a:rPr lang="en-US" dirty="0"/>
              <a:t> (c. 570–495 BCE). Pythagoras’ work focused on the overtone series and ratios like 2:1 (octave) and 3:2 (perfect fifth).The system was further refined in the medieval and Renaissance periods, notably by theorists such as </a:t>
            </a:r>
            <a:r>
              <a:rPr lang="en-US" b="1" dirty="0"/>
              <a:t>Guido of Arezzo</a:t>
            </a:r>
            <a:r>
              <a:rPr lang="en-US" dirty="0"/>
              <a:t> (11th century) and </a:t>
            </a:r>
            <a:r>
              <a:rPr lang="en-US" b="1" dirty="0" err="1"/>
              <a:t>Zarlino</a:t>
            </a:r>
            <a:r>
              <a:rPr lang="en-US" dirty="0"/>
              <a:t> (16th century), who explored intervals based on ratios like 5:4 (major third).</a:t>
            </a:r>
          </a:p>
        </p:txBody>
      </p:sp>
    </p:spTree>
    <p:extLst>
      <p:ext uri="{BB962C8B-B14F-4D97-AF65-F5344CB8AC3E}">
        <p14:creationId xmlns:p14="http://schemas.microsoft.com/office/powerpoint/2010/main" val="1307098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9B587CA8-9C8A-46F4-4922-C1BC5F4C0974}"/>
            </a:ext>
          </a:extLst>
        </p:cNvPr>
        <p:cNvGrpSpPr/>
        <p:nvPr/>
      </p:nvGrpSpPr>
      <p:grpSpPr>
        <a:xfrm>
          <a:off x="0" y="0"/>
          <a:ext cx="0" cy="0"/>
          <a:chOff x="0" y="0"/>
          <a:chExt cx="0" cy="0"/>
        </a:xfrm>
      </p:grpSpPr>
      <p:pic>
        <p:nvPicPr>
          <p:cNvPr id="31" name="Picture 3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1" name="Picture 10" descr="A diagram of a diagram of a table&#10;&#10;Description automatically generated">
            <a:extLst>
              <a:ext uri="{FF2B5EF4-FFF2-40B4-BE49-F238E27FC236}">
                <a16:creationId xmlns:a16="http://schemas.microsoft.com/office/drawing/2014/main" id="{396687AD-9CEB-7FB6-F90E-5D6BE036CDDE}"/>
              </a:ext>
            </a:extLst>
          </p:cNvPr>
          <p:cNvPicPr>
            <a:picLocks noChangeAspect="1"/>
          </p:cNvPicPr>
          <p:nvPr/>
        </p:nvPicPr>
        <p:blipFill>
          <a:blip r:embed="rId4"/>
          <a:srcRect t="15052" b="16559"/>
          <a:stretch/>
        </p:blipFill>
        <p:spPr>
          <a:xfrm>
            <a:off x="20" y="10"/>
            <a:ext cx="12191980" cy="6857990"/>
          </a:xfrm>
          <a:prstGeom prst="rect">
            <a:avLst/>
          </a:prstGeom>
        </p:spPr>
      </p:pic>
      <p:pic>
        <p:nvPicPr>
          <p:cNvPr id="33" name="Picture 32">
            <a:extLst>
              <a:ext uri="{FF2B5EF4-FFF2-40B4-BE49-F238E27FC236}">
                <a16:creationId xmlns:a16="http://schemas.microsoft.com/office/drawing/2014/main" id="{F28C5E77-0080-4457-B42A-3E5420A7C8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DE6F2CF7-0423-4CC7-90FD-1FEBA0CA5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712912" y="2125133"/>
            <a:ext cx="8736013" cy="2607734"/>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DD73854D-D6A4-CC5A-9DF3-6C1158A6A15D}"/>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BARBARA HERO &amp; THE LAMBDOMA</a:t>
            </a:r>
          </a:p>
        </p:txBody>
      </p:sp>
      <p:sp>
        <p:nvSpPr>
          <p:cNvPr id="6" name="TextBox 5">
            <a:extLst>
              <a:ext uri="{FF2B5EF4-FFF2-40B4-BE49-F238E27FC236}">
                <a16:creationId xmlns:a16="http://schemas.microsoft.com/office/drawing/2014/main" id="{1630BC4F-971A-7DDB-ECF7-C73E06214B39}"/>
              </a:ext>
            </a:extLst>
          </p:cNvPr>
          <p:cNvSpPr txBox="1"/>
          <p:nvPr/>
        </p:nvSpPr>
        <p:spPr>
          <a:xfrm>
            <a:off x="223024" y="2251587"/>
            <a:ext cx="11349544" cy="3972232"/>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endParaRPr lang="en-US" dirty="0"/>
          </a:p>
        </p:txBody>
      </p:sp>
    </p:spTree>
    <p:extLst>
      <p:ext uri="{BB962C8B-B14F-4D97-AF65-F5344CB8AC3E}">
        <p14:creationId xmlns:p14="http://schemas.microsoft.com/office/powerpoint/2010/main" val="13758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DB53EC74-58DA-6667-7FF1-DFA5769054F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6F724AC-7ED3-D5FC-61F4-94590A86EFDE}"/>
              </a:ext>
            </a:extLst>
          </p:cNvPr>
          <p:cNvSpPr txBox="1"/>
          <p:nvPr/>
        </p:nvSpPr>
        <p:spPr>
          <a:xfrm>
            <a:off x="802177" y="796412"/>
            <a:ext cx="4300351" cy="5102943"/>
          </a:xfrm>
          <a:prstGeom prst="rect">
            <a:avLst/>
          </a:prstGeom>
        </p:spPr>
        <p:txBody>
          <a:bodyPr vert="horz" lIns="91440" tIns="45720" rIns="91440" bIns="45720" rtlCol="0" anchor="ctr">
            <a:normAutofit/>
          </a:bodyPr>
          <a:lstStyle/>
          <a:p>
            <a:pPr algn="ctr">
              <a:lnSpc>
                <a:spcPct val="90000"/>
              </a:lnSpc>
              <a:spcAft>
                <a:spcPts val="1000"/>
              </a:spcAft>
              <a:buClr>
                <a:schemeClr val="tx1"/>
              </a:buClr>
              <a:buSzPct val="100000"/>
            </a:pPr>
            <a:r>
              <a:rPr lang="en-US" sz="2000" b="1" dirty="0"/>
              <a:t>Barbara Hero's Research on the </a:t>
            </a:r>
            <a:r>
              <a:rPr lang="en-US" sz="2000" b="1" dirty="0" err="1"/>
              <a:t>Lambdoma</a:t>
            </a:r>
            <a:endParaRPr lang="en-US" sz="2000" b="1" dirty="0"/>
          </a:p>
          <a:p>
            <a:pPr algn="ctr">
              <a:lnSpc>
                <a:spcPct val="90000"/>
              </a:lnSpc>
              <a:spcAft>
                <a:spcPts val="1000"/>
              </a:spcAft>
              <a:buClr>
                <a:schemeClr val="tx1"/>
              </a:buClr>
              <a:buSzPct val="100000"/>
            </a:pPr>
            <a:r>
              <a:rPr lang="en-US" sz="1100" b="1" dirty="0"/>
              <a:t>The </a:t>
            </a:r>
            <a:r>
              <a:rPr lang="en-US" sz="1100" b="1" dirty="0" err="1"/>
              <a:t>Lambdoma</a:t>
            </a:r>
            <a:r>
              <a:rPr lang="en-US" sz="1100" b="1" dirty="0"/>
              <a:t> Matrix</a:t>
            </a:r>
            <a:endParaRPr lang="en-US" sz="1100" dirty="0"/>
          </a:p>
          <a:p>
            <a:pPr lvl="1">
              <a:lnSpc>
                <a:spcPct val="90000"/>
              </a:lnSpc>
              <a:spcAft>
                <a:spcPts val="1000"/>
              </a:spcAft>
              <a:buClr>
                <a:schemeClr val="tx1"/>
              </a:buClr>
              <a:buSzPct val="100000"/>
            </a:pPr>
            <a:r>
              <a:rPr lang="en-US" sz="1100" dirty="0"/>
              <a:t>Based on the work of Pythagoras, Hero developed the </a:t>
            </a:r>
            <a:r>
              <a:rPr lang="en-US" sz="1100" dirty="0" err="1"/>
              <a:t>Lambdoma</a:t>
            </a:r>
            <a:r>
              <a:rPr lang="en-US" sz="1100" dirty="0"/>
              <a:t> as a grid that visually represents harmonic relationships between musical frequencies.</a:t>
            </a:r>
          </a:p>
          <a:p>
            <a:pPr lvl="1">
              <a:lnSpc>
                <a:spcPct val="90000"/>
              </a:lnSpc>
              <a:spcAft>
                <a:spcPts val="1000"/>
              </a:spcAft>
              <a:buClr>
                <a:schemeClr val="tx1"/>
              </a:buClr>
              <a:buSzPct val="100000"/>
            </a:pPr>
            <a:r>
              <a:rPr lang="en-US" sz="1100" dirty="0"/>
              <a:t>Each position in the matrix corresponds to a ratio that can be translated into a specific tone or frequency, reflecting harmonic balance.</a:t>
            </a:r>
          </a:p>
          <a:p>
            <a:pPr algn="ctr">
              <a:lnSpc>
                <a:spcPct val="90000"/>
              </a:lnSpc>
              <a:spcAft>
                <a:spcPts val="1000"/>
              </a:spcAft>
              <a:buClr>
                <a:schemeClr val="tx1"/>
              </a:buClr>
              <a:buSzPct val="100000"/>
            </a:pPr>
            <a:r>
              <a:rPr lang="en-US" sz="1100" b="1" dirty="0"/>
              <a:t>Applications in Sound Healing</a:t>
            </a:r>
            <a:endParaRPr lang="en-US" sz="1100" dirty="0"/>
          </a:p>
          <a:p>
            <a:pPr lvl="1">
              <a:lnSpc>
                <a:spcPct val="90000"/>
              </a:lnSpc>
              <a:spcAft>
                <a:spcPts val="1000"/>
              </a:spcAft>
              <a:buClr>
                <a:schemeClr val="tx1"/>
              </a:buClr>
              <a:buSzPct val="100000"/>
            </a:pPr>
            <a:r>
              <a:rPr lang="en-US" sz="1100" dirty="0"/>
              <a:t>Hero believed that the harmonic frequencies from the </a:t>
            </a:r>
            <a:r>
              <a:rPr lang="en-US" sz="1100" dirty="0" err="1"/>
              <a:t>Lambdoma</a:t>
            </a:r>
            <a:r>
              <a:rPr lang="en-US" sz="1100" dirty="0"/>
              <a:t> could align with human energy fields, facilitating physical, emotional, and spiritual healing.</a:t>
            </a:r>
          </a:p>
          <a:p>
            <a:pPr lvl="1">
              <a:lnSpc>
                <a:spcPct val="90000"/>
              </a:lnSpc>
              <a:spcAft>
                <a:spcPts val="1000"/>
              </a:spcAft>
              <a:buClr>
                <a:schemeClr val="tx1"/>
              </a:buClr>
              <a:buSzPct val="100000"/>
            </a:pPr>
            <a:r>
              <a:rPr lang="en-US" sz="1100" dirty="0"/>
              <a:t>She developed methods to use these frequencies for therapeutic purposes, aligning them with chakras, meridians, and other energetic systems.</a:t>
            </a:r>
          </a:p>
          <a:p>
            <a:pPr lvl="1">
              <a:lnSpc>
                <a:spcPct val="90000"/>
              </a:lnSpc>
              <a:spcAft>
                <a:spcPts val="1000"/>
              </a:spcAft>
              <a:buClr>
                <a:schemeClr val="tx1"/>
              </a:buClr>
              <a:buSzPct val="100000"/>
            </a:pPr>
            <a:r>
              <a:rPr lang="en-US" sz="1400" dirty="0"/>
              <a:t>Patrick Pagano studied and advanced Barbara’s methods after studying with Barbara from 1993-2008</a:t>
            </a:r>
          </a:p>
          <a:p>
            <a:pPr>
              <a:lnSpc>
                <a:spcPct val="90000"/>
              </a:lnSpc>
              <a:spcAft>
                <a:spcPts val="1000"/>
              </a:spcAft>
              <a:buClr>
                <a:schemeClr val="tx1"/>
              </a:buClr>
              <a:buSzPct val="100000"/>
              <a:buFont typeface="Arial"/>
              <a:buChar char="•"/>
            </a:pPr>
            <a:endParaRPr lang="en-US" sz="1100" dirty="0"/>
          </a:p>
        </p:txBody>
      </p:sp>
      <p:pic>
        <p:nvPicPr>
          <p:cNvPr id="7" name="Picture 6" descr="A diagram of a string instrument&#10;&#10;Description automatically generated">
            <a:extLst>
              <a:ext uri="{FF2B5EF4-FFF2-40B4-BE49-F238E27FC236}">
                <a16:creationId xmlns:a16="http://schemas.microsoft.com/office/drawing/2014/main" id="{6FAE9E2B-919C-CEE8-E933-ED19DE32C236}"/>
              </a:ext>
            </a:extLst>
          </p:cNvPr>
          <p:cNvPicPr>
            <a:picLocks noChangeAspect="1"/>
          </p:cNvPicPr>
          <p:nvPr/>
        </p:nvPicPr>
        <p:blipFill>
          <a:blip r:embed="rId3"/>
          <a:stretch>
            <a:fillRect/>
          </a:stretch>
        </p:blipFill>
        <p:spPr>
          <a:xfrm>
            <a:off x="5594031" y="796413"/>
            <a:ext cx="5487035"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730271E6-564D-ADB0-CFF8-7F742BFE1F1F}"/>
              </a:ext>
            </a:extLst>
          </p:cNvPr>
          <p:cNvSpPr txBox="1"/>
          <p:nvPr/>
        </p:nvSpPr>
        <p:spPr>
          <a:xfrm>
            <a:off x="223024" y="2251587"/>
            <a:ext cx="11349544" cy="3972232"/>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endParaRPr lang="en-US" dirty="0"/>
          </a:p>
        </p:txBody>
      </p:sp>
    </p:spTree>
    <p:extLst>
      <p:ext uri="{BB962C8B-B14F-4D97-AF65-F5344CB8AC3E}">
        <p14:creationId xmlns:p14="http://schemas.microsoft.com/office/powerpoint/2010/main" val="235377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639C-2851-933F-DC55-0E13B7765E63}"/>
              </a:ext>
            </a:extLst>
          </p:cNvPr>
          <p:cNvSpPr>
            <a:spLocks noGrp="1"/>
          </p:cNvSpPr>
          <p:nvPr>
            <p:ph type="title"/>
          </p:nvPr>
        </p:nvSpPr>
        <p:spPr>
          <a:xfrm>
            <a:off x="6400800" y="609600"/>
            <a:ext cx="5147730" cy="1641987"/>
          </a:xfrm>
        </p:spPr>
        <p:txBody>
          <a:bodyPr>
            <a:normAutofit/>
          </a:bodyPr>
          <a:lstStyle/>
          <a:p>
            <a:pPr algn="ctr"/>
            <a:r>
              <a:rPr lang="en-US" dirty="0"/>
              <a:t>RESEARCH</a:t>
            </a:r>
          </a:p>
        </p:txBody>
      </p:sp>
      <p:pic>
        <p:nvPicPr>
          <p:cNvPr id="19" name="Picture 18" descr="Zigzag indicator line">
            <a:extLst>
              <a:ext uri="{FF2B5EF4-FFF2-40B4-BE49-F238E27FC236}">
                <a16:creationId xmlns:a16="http://schemas.microsoft.com/office/drawing/2014/main" id="{A17FD24A-6ABD-3D73-B88E-97A6477552CE}"/>
              </a:ext>
            </a:extLst>
          </p:cNvPr>
          <p:cNvPicPr>
            <a:picLocks noChangeAspect="1"/>
          </p:cNvPicPr>
          <p:nvPr/>
        </p:nvPicPr>
        <p:blipFill>
          <a:blip r:embed="rId3"/>
          <a:srcRect l="17910" r="22756" b="-2"/>
          <a:stretch/>
        </p:blipFill>
        <p:spPr>
          <a:xfrm>
            <a:off x="20" y="975"/>
            <a:ext cx="6095980" cy="6858000"/>
          </a:xfrm>
          <a:prstGeom prst="rect">
            <a:avLst/>
          </a:prstGeom>
        </p:spPr>
      </p:pic>
      <p:sp>
        <p:nvSpPr>
          <p:cNvPr id="5" name="Footer Placeholder 4">
            <a:extLst>
              <a:ext uri="{FF2B5EF4-FFF2-40B4-BE49-F238E27FC236}">
                <a16:creationId xmlns:a16="http://schemas.microsoft.com/office/drawing/2014/main" id="{C97BFFB9-2849-2FBB-B4A4-6586F767AD60}"/>
              </a:ext>
            </a:extLst>
          </p:cNvPr>
          <p:cNvSpPr>
            <a:spLocks noGrp="1"/>
          </p:cNvSpPr>
          <p:nvPr>
            <p:ph type="ftr" sz="quarter" idx="11"/>
          </p:nvPr>
        </p:nvSpPr>
        <p:spPr>
          <a:xfrm>
            <a:off x="685801" y="5870575"/>
            <a:ext cx="5207000" cy="377825"/>
          </a:xfrm>
        </p:spPr>
        <p:txBody>
          <a:bodyPr>
            <a:normAutofit/>
          </a:bodyPr>
          <a:lstStyle/>
          <a:p>
            <a:pPr>
              <a:lnSpc>
                <a:spcPct val="90000"/>
              </a:lnSpc>
              <a:spcAft>
                <a:spcPts val="600"/>
              </a:spcAft>
            </a:pPr>
            <a:r>
              <a:rPr lang="en-US" sz="700">
                <a:solidFill>
                  <a:srgbClr val="FFFFFF"/>
                </a:solidFill>
              </a:rPr>
              <a:t>Oelmann, H., Laeng, B. The emotional meaning of harmonic intervals. </a:t>
            </a:r>
            <a:r>
              <a:rPr lang="en-US" sz="700" i="1">
                <a:solidFill>
                  <a:srgbClr val="FFFFFF"/>
                </a:solidFill>
              </a:rPr>
              <a:t>Cogn Process</a:t>
            </a:r>
            <a:r>
              <a:rPr lang="en-US" sz="700">
                <a:solidFill>
                  <a:srgbClr val="FFFFFF"/>
                </a:solidFill>
              </a:rPr>
              <a:t> </a:t>
            </a:r>
            <a:r>
              <a:rPr lang="en-US" sz="700" b="1">
                <a:solidFill>
                  <a:srgbClr val="FFFFFF"/>
                </a:solidFill>
              </a:rPr>
              <a:t>10</a:t>
            </a:r>
            <a:r>
              <a:rPr lang="en-US" sz="700">
                <a:solidFill>
                  <a:srgbClr val="FFFFFF"/>
                </a:solidFill>
              </a:rPr>
              <a:t>, 113–131 (2009). </a:t>
            </a:r>
            <a:r>
              <a:rPr lang="en-US" sz="700">
                <a:solidFill>
                  <a:srgbClr val="FFFFFF"/>
                </a:solidFill>
                <a:hlinkClick r:id="rId4"/>
              </a:rPr>
              <a:t>https://doi.org/10.1007/s10339-008-0217-z</a:t>
            </a:r>
            <a:endParaRPr lang="en-US" sz="700">
              <a:solidFill>
                <a:srgbClr val="FFFFFF"/>
              </a:solidFill>
            </a:endParaRPr>
          </a:p>
          <a:p>
            <a:pPr>
              <a:lnSpc>
                <a:spcPct val="90000"/>
              </a:lnSpc>
              <a:spcAft>
                <a:spcPts val="600"/>
              </a:spcAft>
            </a:pPr>
            <a:endParaRPr lang="en-US" sz="700">
              <a:solidFill>
                <a:srgbClr val="FFFFFF"/>
              </a:solidFill>
            </a:endParaRPr>
          </a:p>
        </p:txBody>
      </p:sp>
      <p:sp>
        <p:nvSpPr>
          <p:cNvPr id="3" name="Content Placeholder 2">
            <a:extLst>
              <a:ext uri="{FF2B5EF4-FFF2-40B4-BE49-F238E27FC236}">
                <a16:creationId xmlns:a16="http://schemas.microsoft.com/office/drawing/2014/main" id="{998E3C40-C353-E360-F1D5-26D37EDF1A00}"/>
              </a:ext>
            </a:extLst>
          </p:cNvPr>
          <p:cNvSpPr>
            <a:spLocks noGrp="1"/>
          </p:cNvSpPr>
          <p:nvPr>
            <p:ph idx="1"/>
          </p:nvPr>
        </p:nvSpPr>
        <p:spPr>
          <a:xfrm>
            <a:off x="6400800" y="2251587"/>
            <a:ext cx="5147730" cy="3637935"/>
          </a:xfrm>
        </p:spPr>
        <p:txBody>
          <a:bodyPr>
            <a:normAutofit/>
          </a:bodyPr>
          <a:lstStyle/>
          <a:p>
            <a:pPr marL="0" indent="0">
              <a:lnSpc>
                <a:spcPct val="90000"/>
              </a:lnSpc>
              <a:buNone/>
            </a:pPr>
            <a:r>
              <a:rPr lang="en-US" sz="1300"/>
              <a:t>The present study reexamines the hypothesis that there exist emotional attributions specific to simple musical elements. In Experiment 1, groups of participants, with varying musical expertise, rated the emotional meaning of four natural intervals heard as two harmonic sine waves. </a:t>
            </a:r>
          </a:p>
          <a:p>
            <a:pPr marL="0" indent="0">
              <a:lnSpc>
                <a:spcPct val="90000"/>
              </a:lnSpc>
              <a:buNone/>
            </a:pPr>
            <a:r>
              <a:rPr lang="en-US" sz="1300"/>
              <a:t>In Experiment 2, the higher tone was kept constant at an octave above the low tone used in Experiment 1, while the lower tone was constant. </a:t>
            </a:r>
          </a:p>
          <a:p>
            <a:pPr marL="0" indent="0">
              <a:lnSpc>
                <a:spcPct val="90000"/>
              </a:lnSpc>
              <a:buNone/>
            </a:pPr>
            <a:r>
              <a:rPr lang="en-US" sz="1300"/>
              <a:t>Attributions for each interval were positively correlated from one experimental session to another; despite the intervals differed in terms of their component pitches. Musicians gave the most reliable choices of meaning. In a third experiment, participants rated the emotional meaning of various unfamiliar ethnic melodies with expressions describing the intervals’ meaning based on the results of Experiment 1 and 2. There were distinct profiles of emotional meanings for each melody and these coincided with the meaning of intervals that constituted the surface and deep structure of each melody. The intervallic structures (i.e., the main intervals of the tunes) and respective chords for each melody were also presented aurally and participants’ ratings showed similar emotional profiles for these when compared to those of the melodies themselves.</a:t>
            </a:r>
          </a:p>
        </p:txBody>
      </p:sp>
    </p:spTree>
    <p:extLst>
      <p:ext uri="{BB962C8B-B14F-4D97-AF65-F5344CB8AC3E}">
        <p14:creationId xmlns:p14="http://schemas.microsoft.com/office/powerpoint/2010/main" val="2825155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AB78-6430-613B-C262-31167D166C80}"/>
              </a:ext>
            </a:extLst>
          </p:cNvPr>
          <p:cNvSpPr>
            <a:spLocks noGrp="1"/>
          </p:cNvSpPr>
          <p:nvPr>
            <p:ph type="title"/>
          </p:nvPr>
        </p:nvSpPr>
        <p:spPr>
          <a:xfrm>
            <a:off x="6400800" y="609600"/>
            <a:ext cx="5147730" cy="1641987"/>
          </a:xfrm>
        </p:spPr>
        <p:txBody>
          <a:bodyPr>
            <a:normAutofit/>
          </a:bodyPr>
          <a:lstStyle/>
          <a:p>
            <a:r>
              <a:rPr lang="en-US" dirty="0"/>
              <a:t>POWER OF HARMONICS</a:t>
            </a:r>
            <a:endParaRPr lang="en-US"/>
          </a:p>
        </p:txBody>
      </p:sp>
      <p:pic>
        <p:nvPicPr>
          <p:cNvPr id="6" name="Picture 5" descr="A book cover with a colorful symbol&#10;&#10;Description automatically generated">
            <a:extLst>
              <a:ext uri="{FF2B5EF4-FFF2-40B4-BE49-F238E27FC236}">
                <a16:creationId xmlns:a16="http://schemas.microsoft.com/office/drawing/2014/main" id="{76B327B7-B1D7-44E3-9BC5-81634E57C97C}"/>
              </a:ext>
            </a:extLst>
          </p:cNvPr>
          <p:cNvPicPr>
            <a:picLocks noChangeAspect="1"/>
          </p:cNvPicPr>
          <p:nvPr/>
        </p:nvPicPr>
        <p:blipFill>
          <a:blip r:embed="rId3"/>
          <a:srcRect r="-1" b="26070"/>
          <a:stretch/>
        </p:blipFill>
        <p:spPr>
          <a:xfrm>
            <a:off x="20" y="975"/>
            <a:ext cx="6095980" cy="6858000"/>
          </a:xfrm>
          <a:prstGeom prst="rect">
            <a:avLst/>
          </a:prstGeom>
        </p:spPr>
      </p:pic>
      <p:sp>
        <p:nvSpPr>
          <p:cNvPr id="3" name="Content Placeholder 2">
            <a:extLst>
              <a:ext uri="{FF2B5EF4-FFF2-40B4-BE49-F238E27FC236}">
                <a16:creationId xmlns:a16="http://schemas.microsoft.com/office/drawing/2014/main" id="{2B7169BB-BCCB-FB9C-B070-C3F0342A5662}"/>
              </a:ext>
            </a:extLst>
          </p:cNvPr>
          <p:cNvSpPr>
            <a:spLocks noGrp="1"/>
          </p:cNvSpPr>
          <p:nvPr>
            <p:ph idx="1"/>
          </p:nvPr>
        </p:nvSpPr>
        <p:spPr>
          <a:xfrm>
            <a:off x="6400800" y="2251587"/>
            <a:ext cx="5147730" cy="3637935"/>
          </a:xfrm>
        </p:spPr>
        <p:txBody>
          <a:bodyPr>
            <a:normAutofit/>
          </a:bodyPr>
          <a:lstStyle/>
          <a:p>
            <a:pPr>
              <a:lnSpc>
                <a:spcPct val="90000"/>
              </a:lnSpc>
              <a:buFont typeface="Arial" panose="020B0604020202020204" pitchFamily="34" charset="0"/>
              <a:buChar char="•"/>
            </a:pPr>
            <a:r>
              <a:rPr lang="en-US" sz="1700" b="1"/>
              <a:t>Resonance:</a:t>
            </a:r>
            <a:r>
              <a:rPr lang="en-US" sz="1700"/>
              <a:t> The idea that sound vibrations can influence the vibrational frequencies within the body.</a:t>
            </a:r>
          </a:p>
          <a:p>
            <a:pPr>
              <a:lnSpc>
                <a:spcPct val="90000"/>
              </a:lnSpc>
              <a:buFont typeface="Arial" panose="020B0604020202020204" pitchFamily="34" charset="0"/>
              <a:buChar char="•"/>
            </a:pPr>
            <a:r>
              <a:rPr lang="en-US" sz="1700" b="1"/>
              <a:t>Entrainment:</a:t>
            </a:r>
            <a:r>
              <a:rPr lang="en-US" sz="1700"/>
              <a:t> The synchronization of biological rhythms to external rhythms, such as sound frequencies.</a:t>
            </a:r>
          </a:p>
          <a:p>
            <a:pPr>
              <a:lnSpc>
                <a:spcPct val="90000"/>
              </a:lnSpc>
              <a:buFont typeface="Arial" panose="020B0604020202020204" pitchFamily="34" charset="0"/>
              <a:buChar char="•"/>
            </a:pPr>
            <a:r>
              <a:rPr lang="en-US" sz="1700" b="1"/>
              <a:t>Harmonic Alignment:</a:t>
            </a:r>
            <a:r>
              <a:rPr lang="en-US" sz="1700"/>
              <a:t> Using pure intervals to align the body's energy centers and promote balance.</a:t>
            </a:r>
          </a:p>
          <a:p>
            <a:pPr>
              <a:lnSpc>
                <a:spcPct val="90000"/>
              </a:lnSpc>
            </a:pPr>
            <a:r>
              <a:rPr lang="en-US" sz="1700" b="1"/>
              <a:t>Reference:</a:t>
            </a:r>
            <a:endParaRPr lang="en-US" sz="1700"/>
          </a:p>
          <a:p>
            <a:pPr>
              <a:lnSpc>
                <a:spcPct val="90000"/>
              </a:lnSpc>
              <a:buFont typeface="Arial" panose="020B0604020202020204" pitchFamily="34" charset="0"/>
              <a:buChar char="•"/>
            </a:pPr>
            <a:r>
              <a:rPr lang="en-US" sz="1700"/>
              <a:t>Goldman, J. (2002). </a:t>
            </a:r>
            <a:r>
              <a:rPr lang="en-US" sz="1700" i="1"/>
              <a:t>Healing Sounds: The Power of Harmonics</a:t>
            </a:r>
            <a:r>
              <a:rPr lang="en-US" sz="1700"/>
              <a:t>. Inner Traditions/Bear &amp; Company. [ISBN: 9780892819935]</a:t>
            </a:r>
          </a:p>
          <a:p>
            <a:pPr>
              <a:lnSpc>
                <a:spcPct val="90000"/>
              </a:lnSpc>
            </a:pPr>
            <a:endParaRPr lang="en-US" sz="1700"/>
          </a:p>
        </p:txBody>
      </p:sp>
    </p:spTree>
    <p:extLst>
      <p:ext uri="{BB962C8B-B14F-4D97-AF65-F5344CB8AC3E}">
        <p14:creationId xmlns:p14="http://schemas.microsoft.com/office/powerpoint/2010/main" val="322212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4384-844E-EE0C-1CE0-1755EC155D3A}"/>
              </a:ext>
            </a:extLst>
          </p:cNvPr>
          <p:cNvSpPr>
            <a:spLocks noGrp="1"/>
          </p:cNvSpPr>
          <p:nvPr>
            <p:ph type="title"/>
          </p:nvPr>
        </p:nvSpPr>
        <p:spPr>
          <a:xfrm>
            <a:off x="4955458" y="639097"/>
            <a:ext cx="6593075" cy="1612490"/>
          </a:xfrm>
        </p:spPr>
        <p:txBody>
          <a:bodyPr>
            <a:normAutofit/>
          </a:bodyPr>
          <a:lstStyle/>
          <a:p>
            <a:pPr>
              <a:lnSpc>
                <a:spcPct val="90000"/>
              </a:lnSpc>
            </a:pPr>
            <a:r>
              <a:rPr lang="en-US" sz="3100"/>
              <a:t>A Rigorous Test of the Proposition That Musical Intervals Have Different Psychological Effects</a:t>
            </a:r>
          </a:p>
        </p:txBody>
      </p:sp>
      <p:pic>
        <p:nvPicPr>
          <p:cNvPr id="5" name="Picture 4" descr="Close up of song composition">
            <a:extLst>
              <a:ext uri="{FF2B5EF4-FFF2-40B4-BE49-F238E27FC236}">
                <a16:creationId xmlns:a16="http://schemas.microsoft.com/office/drawing/2014/main" id="{35E644CD-2EED-50FD-CD57-9FD4109A7135}"/>
              </a:ext>
            </a:extLst>
          </p:cNvPr>
          <p:cNvPicPr>
            <a:picLocks noChangeAspect="1"/>
          </p:cNvPicPr>
          <p:nvPr/>
        </p:nvPicPr>
        <p:blipFill>
          <a:blip r:embed="rId3"/>
          <a:srcRect l="21383" r="27917"/>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DECE5AEC-14E6-B8F6-CBF5-0CB9201D401F}"/>
              </a:ext>
            </a:extLst>
          </p:cNvPr>
          <p:cNvSpPr>
            <a:spLocks noGrp="1"/>
          </p:cNvSpPr>
          <p:nvPr>
            <p:ph idx="1"/>
          </p:nvPr>
        </p:nvSpPr>
        <p:spPr>
          <a:xfrm>
            <a:off x="4955458" y="2251587"/>
            <a:ext cx="6593075" cy="3972232"/>
          </a:xfrm>
        </p:spPr>
        <p:txBody>
          <a:bodyPr>
            <a:normAutofit/>
          </a:bodyPr>
          <a:lstStyle/>
          <a:p>
            <a:pPr marL="0" indent="0" algn="ctr">
              <a:buNone/>
            </a:pPr>
            <a:r>
              <a:rPr lang="en-US" dirty="0"/>
              <a:t>Timothy F. Maher</a:t>
            </a:r>
          </a:p>
          <a:p>
            <a:pPr marL="0" indent="0" algn="ctr">
              <a:buNone/>
            </a:pPr>
            <a:r>
              <a:rPr lang="en-US" i="1" dirty="0"/>
              <a:t>The American Journal of Psychology</a:t>
            </a:r>
            <a:r>
              <a:rPr lang="en-US" dirty="0"/>
              <a:t>, Vol. 93, No. 2 (Jun., 1980), pp. 309-327 (19 pages)</a:t>
            </a:r>
          </a:p>
          <a:p>
            <a:pPr marL="0" indent="0" algn="ctr">
              <a:buNone/>
            </a:pPr>
            <a:r>
              <a:rPr lang="en-US" dirty="0">
                <a:hlinkClick r:id="rId4"/>
              </a:rPr>
              <a:t>https://doi.org/10.2307/1422235</a:t>
            </a:r>
            <a:endParaRPr lang="en-US" dirty="0"/>
          </a:p>
          <a:p>
            <a:endParaRPr lang="en-US" dirty="0"/>
          </a:p>
        </p:txBody>
      </p:sp>
    </p:spTree>
    <p:extLst>
      <p:ext uri="{BB962C8B-B14F-4D97-AF65-F5344CB8AC3E}">
        <p14:creationId xmlns:p14="http://schemas.microsoft.com/office/powerpoint/2010/main" val="3382796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CEF90A0B-BAF7-FD58-0966-7B9E2E28D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6D9771-AA34-904D-68B5-D384D0604847}"/>
              </a:ext>
            </a:extLst>
          </p:cNvPr>
          <p:cNvSpPr>
            <a:spLocks noGrp="1"/>
          </p:cNvSpPr>
          <p:nvPr>
            <p:ph type="title"/>
          </p:nvPr>
        </p:nvSpPr>
        <p:spPr>
          <a:xfrm>
            <a:off x="6400800" y="609600"/>
            <a:ext cx="5147730" cy="1641987"/>
          </a:xfrm>
        </p:spPr>
        <p:txBody>
          <a:bodyPr>
            <a:normAutofit/>
          </a:bodyPr>
          <a:lstStyle/>
          <a:p>
            <a:pPr algn="ctr">
              <a:lnSpc>
                <a:spcPct val="90000"/>
              </a:lnSpc>
            </a:pPr>
            <a:r>
              <a:rPr lang="en-US" sz="3100" b="1" dirty="0"/>
              <a:t>Uncovering potential distinctive acoustic features of healing music</a:t>
            </a:r>
          </a:p>
        </p:txBody>
      </p:sp>
      <p:pic>
        <p:nvPicPr>
          <p:cNvPr id="10" name="Picture 9" descr="Closeup image of a guitar string">
            <a:extLst>
              <a:ext uri="{FF2B5EF4-FFF2-40B4-BE49-F238E27FC236}">
                <a16:creationId xmlns:a16="http://schemas.microsoft.com/office/drawing/2014/main" id="{56A09350-D506-2C82-3584-E0E89AE8EF38}"/>
              </a:ext>
            </a:extLst>
          </p:cNvPr>
          <p:cNvPicPr>
            <a:picLocks noChangeAspect="1"/>
          </p:cNvPicPr>
          <p:nvPr/>
        </p:nvPicPr>
        <p:blipFill>
          <a:blip r:embed="rId3"/>
          <a:srcRect l="26281" r="14385" b="-2"/>
          <a:stretch/>
        </p:blipFill>
        <p:spPr>
          <a:xfrm>
            <a:off x="20" y="975"/>
            <a:ext cx="6095980" cy="6858000"/>
          </a:xfrm>
          <a:prstGeom prst="rect">
            <a:avLst/>
          </a:prstGeom>
        </p:spPr>
      </p:pic>
      <p:sp>
        <p:nvSpPr>
          <p:cNvPr id="11" name="Content Placeholder 2">
            <a:extLst>
              <a:ext uri="{FF2B5EF4-FFF2-40B4-BE49-F238E27FC236}">
                <a16:creationId xmlns:a16="http://schemas.microsoft.com/office/drawing/2014/main" id="{9676EE58-D0F3-A3C7-C9A6-564A4009A384}"/>
              </a:ext>
            </a:extLst>
          </p:cNvPr>
          <p:cNvSpPr>
            <a:spLocks noGrp="1"/>
          </p:cNvSpPr>
          <p:nvPr>
            <p:ph idx="1"/>
          </p:nvPr>
        </p:nvSpPr>
        <p:spPr>
          <a:xfrm>
            <a:off x="6400800" y="2251587"/>
            <a:ext cx="5147730" cy="3637935"/>
          </a:xfrm>
        </p:spPr>
        <p:txBody>
          <a:bodyPr>
            <a:normAutofit/>
          </a:bodyPr>
          <a:lstStyle/>
          <a:p>
            <a:pPr>
              <a:lnSpc>
                <a:spcPct val="90000"/>
              </a:lnSpc>
            </a:pPr>
            <a:r>
              <a:rPr lang="en-US" sz="900" b="1"/>
              <a:t>Background</a:t>
            </a:r>
            <a:r>
              <a:rPr lang="en-US" sz="900"/>
              <a:t> Music therapy is a promising complementary intervention for addressing various mental health conditions. </a:t>
            </a:r>
          </a:p>
          <a:p>
            <a:pPr>
              <a:lnSpc>
                <a:spcPct val="90000"/>
              </a:lnSpc>
            </a:pPr>
            <a:r>
              <a:rPr lang="en-US" sz="900" b="1"/>
              <a:t>Aims</a:t>
            </a:r>
            <a:r>
              <a:rPr lang="en-US" sz="900"/>
              <a:t> This study aimed to identify and validate distinctive acoustic features of healing music.</a:t>
            </a:r>
          </a:p>
          <a:p>
            <a:pPr>
              <a:lnSpc>
                <a:spcPct val="90000"/>
              </a:lnSpc>
            </a:pPr>
            <a:r>
              <a:rPr lang="en-US" sz="900" b="1"/>
              <a:t>Methods</a:t>
            </a:r>
            <a:r>
              <a:rPr lang="en-US" sz="900"/>
              <a:t> We constructed a healing music dataset (HMD) based on nominations from related professionals and extracted 370 acoustic features. Healing-distinctive acoustic features were identified as those that were (1) independent from genre within the HMD, (2) significantly different from music pieces in a classical music dataset (CMD) and (3) similar to pieces in a five-element music dataset (FEMD). We validated the identified features by comparing jazz pieces in the HMD with a jazz music dataset (JMD). We also examined the emotional properties of the features in a Chinese affective music system (CAMS).</a:t>
            </a:r>
          </a:p>
          <a:p>
            <a:pPr>
              <a:lnSpc>
                <a:spcPct val="90000"/>
              </a:lnSpc>
            </a:pPr>
            <a:r>
              <a:rPr lang="en-US" sz="900" b="1"/>
              <a:t>Results</a:t>
            </a:r>
            <a:r>
              <a:rPr lang="en-US" sz="900"/>
              <a:t> The HMD comprised 165 pieces. Among all the acoustic features, 74.59% shared commonalities across genres, and 26.22% significantly differed between the HMD classical pieces and the CMD. The equivalence test showed that the HMD and FEMD did not differ significantly in 9.46% of the features. The potential healing-distinctive acoustic features were identified as the standard deviation of the roughness, mean and period entropy of the third coefficient of the </a:t>
            </a:r>
            <a:r>
              <a:rPr lang="en-US" sz="900" err="1"/>
              <a:t>mel</a:t>
            </a:r>
            <a:r>
              <a:rPr lang="en-US" sz="900"/>
              <a:t>-frequency cepstral coefficients. In a three-dimensional space defined by these features, HMD’s jazz pieces could be distinguished from those of the JMD. These three features could significantly predict both subjective valence and arousal ratings in the CAMS.</a:t>
            </a:r>
          </a:p>
          <a:p>
            <a:pPr>
              <a:lnSpc>
                <a:spcPct val="90000"/>
              </a:lnSpc>
            </a:pPr>
            <a:r>
              <a:rPr lang="en-US" sz="900" b="1"/>
              <a:t>Conclusions</a:t>
            </a:r>
            <a:r>
              <a:rPr lang="en-US" sz="900"/>
              <a:t> The distinctive acoustic features of healing music that have been identified and validated in this study have implications for the development of artificial intelligence models for identifying therapeutic music, particularly in contexts where access to professional expertise may be limited. This study contributes to the growing body of research exploring the potential of digital technologies for healthcare interventions.</a:t>
            </a:r>
          </a:p>
          <a:p>
            <a:pPr>
              <a:lnSpc>
                <a:spcPct val="90000"/>
              </a:lnSpc>
            </a:pPr>
            <a:endParaRPr lang="en-US" sz="900"/>
          </a:p>
        </p:txBody>
      </p:sp>
    </p:spTree>
    <p:extLst>
      <p:ext uri="{BB962C8B-B14F-4D97-AF65-F5344CB8AC3E}">
        <p14:creationId xmlns:p14="http://schemas.microsoft.com/office/powerpoint/2010/main" val="1966057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BDAC-5158-BE21-CB43-C58258AE980C}"/>
              </a:ext>
            </a:extLst>
          </p:cNvPr>
          <p:cNvSpPr>
            <a:spLocks noGrp="1"/>
          </p:cNvSpPr>
          <p:nvPr>
            <p:ph type="title"/>
          </p:nvPr>
        </p:nvSpPr>
        <p:spPr>
          <a:xfrm>
            <a:off x="685801" y="609600"/>
            <a:ext cx="5219699" cy="1456267"/>
          </a:xfrm>
        </p:spPr>
        <p:txBody>
          <a:bodyPr>
            <a:normAutofit/>
          </a:bodyPr>
          <a:lstStyle/>
          <a:p>
            <a:pPr algn="ctr"/>
            <a:r>
              <a:rPr lang="en-US" dirty="0"/>
              <a:t>HARMONIC SERIES EXPLAINED </a:t>
            </a:r>
          </a:p>
        </p:txBody>
      </p:sp>
      <p:sp>
        <p:nvSpPr>
          <p:cNvPr id="3" name="Content Placeholder 2">
            <a:extLst>
              <a:ext uri="{FF2B5EF4-FFF2-40B4-BE49-F238E27FC236}">
                <a16:creationId xmlns:a16="http://schemas.microsoft.com/office/drawing/2014/main" id="{9A3C7E8F-559B-449C-CCD7-BDC5381254DF}"/>
              </a:ext>
            </a:extLst>
          </p:cNvPr>
          <p:cNvSpPr>
            <a:spLocks noGrp="1"/>
          </p:cNvSpPr>
          <p:nvPr>
            <p:ph idx="1"/>
          </p:nvPr>
        </p:nvSpPr>
        <p:spPr>
          <a:xfrm>
            <a:off x="685801" y="2142067"/>
            <a:ext cx="5219699" cy="3649133"/>
          </a:xfrm>
        </p:spPr>
        <p:txBody>
          <a:bodyPr>
            <a:normAutofit/>
          </a:bodyPr>
          <a:lstStyle/>
          <a:p>
            <a:r>
              <a:rPr lang="en-US" dirty="0"/>
              <a:t>The </a:t>
            </a:r>
            <a:r>
              <a:rPr lang="en-US" b="1" dirty="0"/>
              <a:t>Harmonic Series</a:t>
            </a:r>
            <a:r>
              <a:rPr lang="en-US" dirty="0"/>
              <a:t> in music is a fundamental concept that describes the sequence of overtones (or partials) that occur naturally when a single note is played on a resonant instrument. These overtones are whole-number multiples of a fundamental frequency and are integral to the perception of timbre and pitch. Understanding the harmonic series reveals profound connections between music, human physiology, and neuroscience.</a:t>
            </a:r>
          </a:p>
        </p:txBody>
      </p:sp>
      <p:pic>
        <p:nvPicPr>
          <p:cNvPr id="5" name="Picture 4" descr="A screenshot of a music diagram&#10;&#10;Description automatically generated">
            <a:extLst>
              <a:ext uri="{FF2B5EF4-FFF2-40B4-BE49-F238E27FC236}">
                <a16:creationId xmlns:a16="http://schemas.microsoft.com/office/drawing/2014/main" id="{5FED47E3-4886-F566-B5D4-8BCCEAF93B6F}"/>
              </a:ext>
            </a:extLst>
          </p:cNvPr>
          <p:cNvPicPr>
            <a:picLocks noChangeAspect="1"/>
          </p:cNvPicPr>
          <p:nvPr/>
        </p:nvPicPr>
        <p:blipFill>
          <a:blip r:embed="rId3"/>
          <a:srcRect r="2" b="3612"/>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7578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27302B96-B3F2-5330-BF16-1061FC94C1E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0CE0FE9-A742-C58B-6F50-6180DE497BC4}"/>
              </a:ext>
            </a:extLst>
          </p:cNvPr>
          <p:cNvSpPr>
            <a:spLocks noGrp="1"/>
          </p:cNvSpPr>
          <p:nvPr>
            <p:ph type="title"/>
          </p:nvPr>
        </p:nvSpPr>
        <p:spPr>
          <a:xfrm>
            <a:off x="4955458" y="639097"/>
            <a:ext cx="6593075" cy="1612490"/>
          </a:xfrm>
        </p:spPr>
        <p:txBody>
          <a:bodyPr>
            <a:normAutofit/>
          </a:bodyPr>
          <a:lstStyle/>
          <a:p>
            <a:pPr>
              <a:lnSpc>
                <a:spcPct val="90000"/>
              </a:lnSpc>
            </a:pPr>
            <a:r>
              <a:rPr lang="en-US" sz="2500" b="1"/>
              <a:t>On the Neural Mechanisms of Music Therapy in Mental Health Care: Literature Review and Clinical Implications </a:t>
            </a:r>
            <a:br>
              <a:rPr lang="en-US" sz="2500" b="1"/>
            </a:br>
            <a:endParaRPr lang="en-US" sz="2500"/>
          </a:p>
        </p:txBody>
      </p:sp>
      <p:pic>
        <p:nvPicPr>
          <p:cNvPr id="7" name="Picture 6" descr="Glowing blue bubbles">
            <a:extLst>
              <a:ext uri="{FF2B5EF4-FFF2-40B4-BE49-F238E27FC236}">
                <a16:creationId xmlns:a16="http://schemas.microsoft.com/office/drawing/2014/main" id="{9652781E-1D39-0139-10BC-D164DA367F4C}"/>
              </a:ext>
            </a:extLst>
          </p:cNvPr>
          <p:cNvPicPr>
            <a:picLocks noChangeAspect="1"/>
          </p:cNvPicPr>
          <p:nvPr/>
        </p:nvPicPr>
        <p:blipFill>
          <a:blip r:embed="rId3"/>
          <a:srcRect l="44113" r="1786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530C7B3C-5EAC-9D40-ADCF-AC8A41BEB17B}"/>
              </a:ext>
            </a:extLst>
          </p:cNvPr>
          <p:cNvSpPr>
            <a:spLocks noGrp="1"/>
          </p:cNvSpPr>
          <p:nvPr>
            <p:ph idx="1"/>
          </p:nvPr>
        </p:nvSpPr>
        <p:spPr>
          <a:xfrm>
            <a:off x="4955458" y="2251587"/>
            <a:ext cx="6593075" cy="3972232"/>
          </a:xfrm>
        </p:spPr>
        <p:txBody>
          <a:bodyPr>
            <a:normAutofit/>
          </a:bodyPr>
          <a:lstStyle/>
          <a:p>
            <a:pPr>
              <a:lnSpc>
                <a:spcPct val="90000"/>
              </a:lnSpc>
            </a:pPr>
            <a:r>
              <a:rPr lang="en-US" sz="1300" b="1" dirty="0"/>
              <a:t>Abstract</a:t>
            </a:r>
          </a:p>
          <a:p>
            <a:pPr algn="ctr">
              <a:lnSpc>
                <a:spcPct val="90000"/>
              </a:lnSpc>
            </a:pPr>
            <a:r>
              <a:rPr lang="en-US" sz="1300" dirty="0"/>
              <a:t>This article reviews literature from various disciplines in order to provide a conceptual framework for the neural mechanisms of music therapy in mental health treatment. Literature on the neurobiology of music-mediated emotion reveals distinct roles of several anatomical structures and neurotransmitters, many of which are also implicated in mental health disorders. Music’s impact on these neural correlates is dependent upon several factors, such as harmonic structure, autobiographical relevance, the presence of multimodal stimuli, and level of music training. Music is also capable of activating specific neural networks through either music listening or active music-making, with distinct networks involved in different types of musical experiences. This article explores the neurobiological basis of music-induced emotion associated with each of the four types of music therapy experiences—receptive, re-creative, improvisational, and compositional. Clinical implications for music therapists in mental health settings are discussed. Music is also a known modulator of the neurochemistry of trust and social affiliation, highlighting its ability to help establish therapeutic connections. Relevant literature is examined regarding the neural mechanisms of effective music therapy and psychotherapy interventions in mental health treatment.</a:t>
            </a:r>
            <a:br>
              <a:rPr lang="en-US" sz="1300" dirty="0"/>
            </a:br>
            <a:br>
              <a:rPr lang="en-US" sz="1300" dirty="0"/>
            </a:br>
            <a:r>
              <a:rPr lang="en-US" sz="1300" i="1" dirty="0"/>
              <a:t>Music Therapy Perspectives</a:t>
            </a:r>
            <a:r>
              <a:rPr lang="en-US" sz="1300" dirty="0"/>
              <a:t>, Volume 33, Issue 2, 2015, Pages 128–141, </a:t>
            </a:r>
            <a:r>
              <a:rPr lang="en-US" sz="1300" dirty="0">
                <a:hlinkClick r:id="rId4"/>
              </a:rPr>
              <a:t>https://doi.org/10.1093/mtp/miv025</a:t>
            </a:r>
            <a:endParaRPr lang="en-US" sz="1300" dirty="0"/>
          </a:p>
          <a:p>
            <a:pPr>
              <a:lnSpc>
                <a:spcPct val="90000"/>
              </a:lnSpc>
            </a:pPr>
            <a:endParaRPr lang="en-US" sz="1300" dirty="0"/>
          </a:p>
          <a:p>
            <a:pPr>
              <a:lnSpc>
                <a:spcPct val="90000"/>
              </a:lnSpc>
            </a:pPr>
            <a:endParaRPr lang="en-US" sz="1300" dirty="0"/>
          </a:p>
        </p:txBody>
      </p:sp>
    </p:spTree>
    <p:extLst>
      <p:ext uri="{BB962C8B-B14F-4D97-AF65-F5344CB8AC3E}">
        <p14:creationId xmlns:p14="http://schemas.microsoft.com/office/powerpoint/2010/main" val="74888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A07FF30-1050-4B48-626E-0A59C7023F36}"/>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 A BASIC HARMONIC SERIES</a:t>
            </a:r>
          </a:p>
        </p:txBody>
      </p:sp>
      <p:pic>
        <p:nvPicPr>
          <p:cNvPr id="5" name="Content Placeholder 4" descr="A diagram of a diagram&#10;&#10;Description automatically generated with medium confidence">
            <a:extLst>
              <a:ext uri="{FF2B5EF4-FFF2-40B4-BE49-F238E27FC236}">
                <a16:creationId xmlns:a16="http://schemas.microsoft.com/office/drawing/2014/main" id="{5BF1D01B-36C3-FCC0-808F-D0E9F55630E4}"/>
              </a:ext>
            </a:extLst>
          </p:cNvPr>
          <p:cNvPicPr>
            <a:picLocks noChangeAspect="1"/>
          </p:cNvPicPr>
          <p:nvPr/>
        </p:nvPicPr>
        <p:blipFill>
          <a:blip r:embed="rId4"/>
          <a:srcRect l="6829" r="10571"/>
          <a:stretch/>
        </p:blipFill>
        <p:spPr>
          <a:xfrm>
            <a:off x="6076606" y="942588"/>
            <a:ext cx="5471927" cy="49684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174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B808-7F8C-7574-CDDF-6ECB2680AB26}"/>
              </a:ext>
            </a:extLst>
          </p:cNvPr>
          <p:cNvSpPr>
            <a:spLocks noGrp="1"/>
          </p:cNvSpPr>
          <p:nvPr>
            <p:ph type="title"/>
          </p:nvPr>
        </p:nvSpPr>
        <p:spPr>
          <a:xfrm>
            <a:off x="4955458" y="639097"/>
            <a:ext cx="6593075" cy="1612490"/>
          </a:xfrm>
        </p:spPr>
        <p:txBody>
          <a:bodyPr>
            <a:normAutofit fontScale="90000"/>
          </a:bodyPr>
          <a:lstStyle/>
          <a:p>
            <a:r>
              <a:rPr lang="en-US" b="1" dirty="0"/>
              <a:t>The Harmonic Series: Overview</a:t>
            </a:r>
            <a:br>
              <a:rPr lang="en-US" b="1" dirty="0"/>
            </a:br>
            <a:endParaRPr lang="en-US"/>
          </a:p>
        </p:txBody>
      </p:sp>
      <p:pic>
        <p:nvPicPr>
          <p:cNvPr id="8" name="Graphic 7" descr="Venn Diagram">
            <a:extLst>
              <a:ext uri="{FF2B5EF4-FFF2-40B4-BE49-F238E27FC236}">
                <a16:creationId xmlns:a16="http://schemas.microsoft.com/office/drawing/2014/main" id="{227919C1-50A1-986D-1AE9-DDED4C734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4" y="1428135"/>
            <a:ext cx="3997362" cy="399736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2E371800-DF64-A68E-BF61-3CD684E2515E}"/>
              </a:ext>
            </a:extLst>
          </p:cNvPr>
          <p:cNvSpPr>
            <a:spLocks noGrp="1"/>
          </p:cNvSpPr>
          <p:nvPr>
            <p:ph idx="1"/>
          </p:nvPr>
        </p:nvSpPr>
        <p:spPr>
          <a:xfrm>
            <a:off x="4955458" y="2251587"/>
            <a:ext cx="6593075" cy="3972232"/>
          </a:xfrm>
        </p:spPr>
        <p:txBody>
          <a:bodyPr>
            <a:normAutofit/>
          </a:bodyPr>
          <a:lstStyle/>
          <a:p>
            <a:pPr>
              <a:buFont typeface="+mj-lt"/>
              <a:buAutoNum type="arabicPeriod"/>
            </a:pPr>
            <a:r>
              <a:rPr lang="en-US" b="1" dirty="0"/>
              <a:t>Definition</a:t>
            </a:r>
            <a:r>
              <a:rPr lang="en-US" dirty="0"/>
              <a:t>: The harmonic series consists of frequencies that are integer multiples of a fundamental frequency. For example, if the fundamental frequency is 100 Hz, the harmonic series would include 200 Hz, 300 Hz, 400 Hz, and so on.</a:t>
            </a:r>
          </a:p>
          <a:p>
            <a:pPr>
              <a:buFont typeface="+mj-lt"/>
              <a:buAutoNum type="arabicPeriod"/>
            </a:pPr>
            <a:r>
              <a:rPr lang="en-US" b="1" dirty="0"/>
              <a:t>Natural Occurrence</a:t>
            </a:r>
            <a:r>
              <a:rPr lang="en-US" dirty="0"/>
              <a:t>: The harmonic series is naturally produced in vibrating systems like strings, vocal cords, and air columns in wind instruments.</a:t>
            </a:r>
          </a:p>
          <a:p>
            <a:endParaRPr lang="en-US" dirty="0"/>
          </a:p>
        </p:txBody>
      </p:sp>
    </p:spTree>
    <p:extLst>
      <p:ext uri="{BB962C8B-B14F-4D97-AF65-F5344CB8AC3E}">
        <p14:creationId xmlns:p14="http://schemas.microsoft.com/office/powerpoint/2010/main" val="104327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1CBD-1AB3-79B5-8279-75F76FED091C}"/>
              </a:ext>
            </a:extLst>
          </p:cNvPr>
          <p:cNvSpPr>
            <a:spLocks noGrp="1"/>
          </p:cNvSpPr>
          <p:nvPr>
            <p:ph type="title"/>
          </p:nvPr>
        </p:nvSpPr>
        <p:spPr>
          <a:xfrm>
            <a:off x="685801" y="609600"/>
            <a:ext cx="5219699" cy="1456267"/>
          </a:xfrm>
        </p:spPr>
        <p:txBody>
          <a:bodyPr vert="horz" lIns="91440" tIns="45720" rIns="91440" bIns="45720" rtlCol="0">
            <a:normAutofit/>
          </a:bodyPr>
          <a:lstStyle/>
          <a:p>
            <a:pPr algn="ctr"/>
            <a:r>
              <a:rPr lang="en-US" dirty="0"/>
              <a:t>Relation to Human Physiology</a:t>
            </a:r>
          </a:p>
        </p:txBody>
      </p:sp>
      <p:sp>
        <p:nvSpPr>
          <p:cNvPr id="10" name="Content Placeholder 9">
            <a:extLst>
              <a:ext uri="{FF2B5EF4-FFF2-40B4-BE49-F238E27FC236}">
                <a16:creationId xmlns:a16="http://schemas.microsoft.com/office/drawing/2014/main" id="{3195CCE9-50C2-A4D3-C0E3-FCF2D56E5BC9}"/>
              </a:ext>
            </a:extLst>
          </p:cNvPr>
          <p:cNvSpPr>
            <a:spLocks noGrp="1"/>
          </p:cNvSpPr>
          <p:nvPr>
            <p:ph idx="1"/>
          </p:nvPr>
        </p:nvSpPr>
        <p:spPr>
          <a:xfrm>
            <a:off x="685801" y="2142067"/>
            <a:ext cx="5219699" cy="3649133"/>
          </a:xfrm>
        </p:spPr>
        <p:txBody>
          <a:bodyPr vert="horz" lIns="91440" tIns="45720" rIns="91440" bIns="45720" rtlCol="0">
            <a:normAutofit/>
          </a:bodyPr>
          <a:lstStyle/>
          <a:p>
            <a:pPr marL="0" indent="0">
              <a:buNone/>
            </a:pPr>
            <a:r>
              <a:rPr lang="en-US" b="1"/>
              <a:t>Neurological Responses</a:t>
            </a:r>
            <a:r>
              <a:rPr lang="en-US"/>
              <a:t>: Studies show that the brain processes harmonic intervals more efficiently than dissonant ones, which may be related to evolutionary mechanisms favoring pattern recognition.</a:t>
            </a:r>
          </a:p>
          <a:p>
            <a:endParaRPr lang="en-US"/>
          </a:p>
        </p:txBody>
      </p:sp>
      <p:pic>
        <p:nvPicPr>
          <p:cNvPr id="8" name="Picture 7" descr="A brain with flowers and music notes&#10;&#10;Description automatically generated">
            <a:extLst>
              <a:ext uri="{FF2B5EF4-FFF2-40B4-BE49-F238E27FC236}">
                <a16:creationId xmlns:a16="http://schemas.microsoft.com/office/drawing/2014/main" id="{1CD373FD-7114-72E2-70D7-779316D8291E}"/>
              </a:ext>
            </a:extLst>
          </p:cNvPr>
          <p:cNvPicPr>
            <a:picLocks noChangeAspect="1"/>
          </p:cNvPicPr>
          <p:nvPr/>
        </p:nvPicPr>
        <p:blipFill>
          <a:blip r:embed="rId3"/>
          <a:srcRect t="174" r="2" b="3439"/>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21676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08A1-FE33-5707-D400-8EA0549CBF26}"/>
              </a:ext>
            </a:extLst>
          </p:cNvPr>
          <p:cNvSpPr>
            <a:spLocks noGrp="1"/>
          </p:cNvSpPr>
          <p:nvPr>
            <p:ph type="title"/>
          </p:nvPr>
        </p:nvSpPr>
        <p:spPr>
          <a:xfrm>
            <a:off x="7865806" y="643463"/>
            <a:ext cx="3706762" cy="1608124"/>
          </a:xfrm>
        </p:spPr>
        <p:txBody>
          <a:bodyPr>
            <a:normAutofit/>
          </a:bodyPr>
          <a:lstStyle/>
          <a:p>
            <a:r>
              <a:rPr lang="en-US" b="1"/>
              <a:t>Auditory Perception</a:t>
            </a:r>
            <a:endParaRPr lang="en-US"/>
          </a:p>
        </p:txBody>
      </p:sp>
      <p:pic>
        <p:nvPicPr>
          <p:cNvPr id="9" name="Content Placeholder 8" descr="Diagram of the nervous system&#10;&#10;Description automatically generated">
            <a:extLst>
              <a:ext uri="{FF2B5EF4-FFF2-40B4-BE49-F238E27FC236}">
                <a16:creationId xmlns:a16="http://schemas.microsoft.com/office/drawing/2014/main" id="{CC72765A-01B0-DBC5-0B7D-886FDEC30B20}"/>
              </a:ext>
            </a:extLst>
          </p:cNvPr>
          <p:cNvPicPr>
            <a:picLocks noChangeAspect="1"/>
          </p:cNvPicPr>
          <p:nvPr/>
        </p:nvPicPr>
        <p:blipFill>
          <a:blip r:embed="rId3"/>
          <a:srcRect r="17400"/>
          <a:stretch/>
        </p:blipFill>
        <p:spPr>
          <a:xfrm>
            <a:off x="20" y="975"/>
            <a:ext cx="7552924" cy="6858000"/>
          </a:xfrm>
          <a:prstGeom prst="rect">
            <a:avLst/>
          </a:prstGeom>
        </p:spPr>
      </p:pic>
      <p:sp>
        <p:nvSpPr>
          <p:cNvPr id="13" name="Content Placeholder 12">
            <a:extLst>
              <a:ext uri="{FF2B5EF4-FFF2-40B4-BE49-F238E27FC236}">
                <a16:creationId xmlns:a16="http://schemas.microsoft.com/office/drawing/2014/main" id="{A253E525-3B74-7D7E-1B1F-133A63E5AACE}"/>
              </a:ext>
            </a:extLst>
          </p:cNvPr>
          <p:cNvSpPr>
            <a:spLocks noGrp="1"/>
          </p:cNvSpPr>
          <p:nvPr>
            <p:ph idx="1"/>
          </p:nvPr>
        </p:nvSpPr>
        <p:spPr>
          <a:xfrm>
            <a:off x="7865806" y="2251587"/>
            <a:ext cx="3706762" cy="3972232"/>
          </a:xfrm>
        </p:spPr>
        <p:txBody>
          <a:bodyPr>
            <a:normAutofit/>
          </a:bodyPr>
          <a:lstStyle/>
          <a:p>
            <a:r>
              <a:rPr lang="en-US" b="1"/>
              <a:t>Auditory Perception</a:t>
            </a:r>
            <a:r>
              <a:rPr lang="en-US"/>
              <a:t>: The human ear and brain are finely tuned to detect harmonic relationships. The cochlea in the inner ear decomposes complex sounds into their harmonic components, allowing the brain to identify timbre and pitch.</a:t>
            </a:r>
          </a:p>
        </p:txBody>
      </p:sp>
      <p:sp>
        <p:nvSpPr>
          <p:cNvPr id="10" name="Footer Placeholder 9">
            <a:extLst>
              <a:ext uri="{FF2B5EF4-FFF2-40B4-BE49-F238E27FC236}">
                <a16:creationId xmlns:a16="http://schemas.microsoft.com/office/drawing/2014/main" id="{95104FCA-7DF4-D021-FA96-FEC0ACAF05C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9311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197A6E-B03A-E257-66AF-F66D3DB6228D}"/>
              </a:ext>
            </a:extLst>
          </p:cNvPr>
          <p:cNvSpPr>
            <a:spLocks noGrp="1"/>
          </p:cNvSpPr>
          <p:nvPr>
            <p:ph type="title"/>
          </p:nvPr>
        </p:nvSpPr>
        <p:spPr>
          <a:xfrm>
            <a:off x="685799" y="1150076"/>
            <a:ext cx="3659389" cy="4557849"/>
          </a:xfrm>
        </p:spPr>
        <p:txBody>
          <a:bodyPr>
            <a:normAutofit/>
          </a:bodyPr>
          <a:lstStyle/>
          <a:p>
            <a:pPr algn="r"/>
            <a:r>
              <a:rPr lang="en-US" dirty="0"/>
              <a:t>Academic and Medical Studies</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CDD88C-70B1-295A-504B-77CBFF97290F}"/>
              </a:ext>
            </a:extLst>
          </p:cNvPr>
          <p:cNvSpPr>
            <a:spLocks noGrp="1"/>
          </p:cNvSpPr>
          <p:nvPr>
            <p:ph idx="1"/>
          </p:nvPr>
        </p:nvSpPr>
        <p:spPr>
          <a:xfrm>
            <a:off x="4988658" y="1150076"/>
            <a:ext cx="6517543" cy="4557849"/>
          </a:xfrm>
        </p:spPr>
        <p:txBody>
          <a:bodyPr>
            <a:normAutofit/>
          </a:bodyPr>
          <a:lstStyle/>
          <a:p>
            <a:r>
              <a:rPr lang="en-US" b="1" dirty="0"/>
              <a:t>Study</a:t>
            </a:r>
            <a:r>
              <a:rPr lang="en-US" dirty="0"/>
              <a:t>: </a:t>
            </a:r>
            <a:r>
              <a:rPr lang="en-US" i="1" dirty="0"/>
              <a:t>Bendor, D., &amp; Wang, X. (2005). The neural coding of pitch in primate auditory cortex.</a:t>
            </a:r>
            <a:r>
              <a:rPr lang="en-US" dirty="0"/>
              <a:t> </a:t>
            </a:r>
            <a:r>
              <a:rPr lang="en-US" i="1" dirty="0" err="1"/>
              <a:t>Nature.</a:t>
            </a:r>
            <a:r>
              <a:rPr lang="en-US" b="1" dirty="0" err="1"/>
              <a:t>Findings</a:t>
            </a:r>
            <a:r>
              <a:rPr lang="en-US" dirty="0"/>
              <a:t>: This study showed that neurons in the auditory cortex are specifically attuned to harmonic relationships. Researchers found that pitch-selective neurons respond most strongly to stimuli containing harmonic overtones, demonstrating the brain's specialized mechanism for processing musical intervals.</a:t>
            </a:r>
          </a:p>
          <a:p>
            <a:r>
              <a:rPr lang="en-US" b="1" dirty="0"/>
              <a:t>Implication</a:t>
            </a:r>
            <a:r>
              <a:rPr lang="en-US" dirty="0"/>
              <a:t>: This highlights the deep integration of the harmonic series in human auditory processing, suggesting an evolutionary advantage for detecting harmonic sounds.</a:t>
            </a:r>
          </a:p>
        </p:txBody>
      </p:sp>
    </p:spTree>
    <p:extLst>
      <p:ext uri="{BB962C8B-B14F-4D97-AF65-F5344CB8AC3E}">
        <p14:creationId xmlns:p14="http://schemas.microsoft.com/office/powerpoint/2010/main" val="988533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0E0E-2E19-2A66-2D67-660682832E54}"/>
              </a:ext>
            </a:extLst>
          </p:cNvPr>
          <p:cNvSpPr>
            <a:spLocks noGrp="1"/>
          </p:cNvSpPr>
          <p:nvPr>
            <p:ph type="title"/>
          </p:nvPr>
        </p:nvSpPr>
        <p:spPr>
          <a:xfrm>
            <a:off x="7865806" y="643463"/>
            <a:ext cx="3706762" cy="1608124"/>
          </a:xfrm>
        </p:spPr>
        <p:txBody>
          <a:bodyPr>
            <a:normAutofit/>
          </a:bodyPr>
          <a:lstStyle/>
          <a:p>
            <a:pPr algn="ctr">
              <a:lnSpc>
                <a:spcPct val="90000"/>
              </a:lnSpc>
            </a:pPr>
            <a:r>
              <a:rPr lang="en-US" dirty="0"/>
              <a:t>Academic and Medical Studies </a:t>
            </a:r>
          </a:p>
        </p:txBody>
      </p:sp>
      <p:pic>
        <p:nvPicPr>
          <p:cNvPr id="6" name="Picture 5" descr="Scan of a human brain in a neurology clinic">
            <a:extLst>
              <a:ext uri="{FF2B5EF4-FFF2-40B4-BE49-F238E27FC236}">
                <a16:creationId xmlns:a16="http://schemas.microsoft.com/office/drawing/2014/main" id="{413FB766-616E-7EF6-2E3D-7F20EA45B1E7}"/>
              </a:ext>
            </a:extLst>
          </p:cNvPr>
          <p:cNvPicPr>
            <a:picLocks noChangeAspect="1"/>
          </p:cNvPicPr>
          <p:nvPr/>
        </p:nvPicPr>
        <p:blipFill>
          <a:blip r:embed="rId3"/>
          <a:srcRect l="17400"/>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344953B0-1312-5A26-88AC-1D9F5EB7E1C3}"/>
              </a:ext>
            </a:extLst>
          </p:cNvPr>
          <p:cNvSpPr>
            <a:spLocks noGrp="1"/>
          </p:cNvSpPr>
          <p:nvPr>
            <p:ph idx="1"/>
          </p:nvPr>
        </p:nvSpPr>
        <p:spPr>
          <a:xfrm>
            <a:off x="7865806" y="2251587"/>
            <a:ext cx="3706762" cy="3972232"/>
          </a:xfrm>
        </p:spPr>
        <p:txBody>
          <a:bodyPr>
            <a:normAutofit/>
          </a:bodyPr>
          <a:lstStyle/>
          <a:p>
            <a:pPr marL="0" indent="0">
              <a:lnSpc>
                <a:spcPct val="90000"/>
              </a:lnSpc>
              <a:buNone/>
            </a:pPr>
            <a:r>
              <a:rPr lang="en-US" sz="1400" b="1" dirty="0"/>
              <a:t>Harmonic Series and Neural Synchronization</a:t>
            </a:r>
          </a:p>
          <a:p>
            <a:pPr>
              <a:lnSpc>
                <a:spcPct val="90000"/>
              </a:lnSpc>
              <a:buFont typeface="Arial" panose="020B0604020202020204" pitchFamily="34" charset="0"/>
              <a:buChar char="•"/>
            </a:pPr>
            <a:r>
              <a:rPr lang="en-US" sz="1400" b="1" dirty="0"/>
              <a:t>Study</a:t>
            </a:r>
            <a:r>
              <a:rPr lang="en-US" sz="1400" dirty="0"/>
              <a:t>: </a:t>
            </a:r>
            <a:r>
              <a:rPr lang="en-US" sz="1400" i="1" dirty="0"/>
              <a:t>Large, E. W., &amp; Snyder, J. S. (2009). Pulse and meter as neural resonance.</a:t>
            </a:r>
            <a:r>
              <a:rPr lang="en-US" sz="1400" dirty="0"/>
              <a:t> </a:t>
            </a:r>
            <a:r>
              <a:rPr lang="en-US" sz="1400" i="1" dirty="0"/>
              <a:t>Annals of the New York Academy of Sciences.</a:t>
            </a:r>
            <a:endParaRPr lang="en-US" sz="1400" dirty="0"/>
          </a:p>
          <a:p>
            <a:pPr>
              <a:lnSpc>
                <a:spcPct val="90000"/>
              </a:lnSpc>
              <a:buFont typeface="Arial" panose="020B0604020202020204" pitchFamily="34" charset="0"/>
              <a:buChar char="•"/>
            </a:pPr>
            <a:r>
              <a:rPr lang="en-US" sz="1400" b="1" dirty="0"/>
              <a:t>Findings</a:t>
            </a:r>
            <a:r>
              <a:rPr lang="en-US" sz="1400" dirty="0"/>
              <a:t>: This study revealed that rhythmic and harmonic structures in music synchronize neural oscillations in the brain. The harmonic series was shown to play a key role in generating rhythmic entrainment, which enhances attention and emotional response to music.</a:t>
            </a:r>
          </a:p>
          <a:p>
            <a:pPr>
              <a:lnSpc>
                <a:spcPct val="90000"/>
              </a:lnSpc>
              <a:buFont typeface="Arial" panose="020B0604020202020204" pitchFamily="34" charset="0"/>
              <a:buChar char="•"/>
            </a:pPr>
            <a:r>
              <a:rPr lang="en-US" sz="1400" b="1" dirty="0"/>
              <a:t>Implication</a:t>
            </a:r>
            <a:r>
              <a:rPr lang="en-US" sz="1400" dirty="0"/>
              <a:t>: Neural synchronization with the harmonic series has implications for therapeutic practices, such as music therapy for neurological disorders.</a:t>
            </a:r>
          </a:p>
          <a:p>
            <a:pPr>
              <a:lnSpc>
                <a:spcPct val="90000"/>
              </a:lnSpc>
            </a:pPr>
            <a:endParaRPr lang="en-US" sz="1400" dirty="0"/>
          </a:p>
        </p:txBody>
      </p:sp>
      <p:sp>
        <p:nvSpPr>
          <p:cNvPr id="4" name="Footer Placeholder 3">
            <a:extLst>
              <a:ext uri="{FF2B5EF4-FFF2-40B4-BE49-F238E27FC236}">
                <a16:creationId xmlns:a16="http://schemas.microsoft.com/office/drawing/2014/main" id="{36422C29-6D80-27E8-2A81-224E70E67A23}"/>
              </a:ext>
            </a:extLst>
          </p:cNvPr>
          <p:cNvSpPr>
            <a:spLocks noGrp="1"/>
          </p:cNvSpPr>
          <p:nvPr>
            <p:ph type="ftr" sz="quarter" idx="11"/>
          </p:nvPr>
        </p:nvSpPr>
        <p:spPr>
          <a:xfrm>
            <a:off x="719663" y="6391687"/>
            <a:ext cx="6762959" cy="37782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53738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68B3-D1C5-9DC5-D736-E45AADF2C492}"/>
              </a:ext>
            </a:extLst>
          </p:cNvPr>
          <p:cNvSpPr>
            <a:spLocks noGrp="1"/>
          </p:cNvSpPr>
          <p:nvPr>
            <p:ph type="title"/>
          </p:nvPr>
        </p:nvSpPr>
        <p:spPr>
          <a:xfrm>
            <a:off x="7865806" y="643463"/>
            <a:ext cx="3706762" cy="1608124"/>
          </a:xfrm>
        </p:spPr>
        <p:txBody>
          <a:bodyPr vert="horz" lIns="91440" tIns="45720" rIns="91440" bIns="45720" rtlCol="0" anchor="ctr">
            <a:normAutofit/>
          </a:bodyPr>
          <a:lstStyle/>
          <a:p>
            <a:pPr algn="ctr"/>
            <a:r>
              <a:rPr lang="en-US" dirty="0"/>
              <a:t>HARMONICS</a:t>
            </a:r>
          </a:p>
        </p:txBody>
      </p:sp>
      <p:pic>
        <p:nvPicPr>
          <p:cNvPr id="5" name="Content Placeholder 4" descr="A person sitting in a lotus pose with rainbow colored lights around their neck&#10;&#10;Description automatically generated">
            <a:extLst>
              <a:ext uri="{FF2B5EF4-FFF2-40B4-BE49-F238E27FC236}">
                <a16:creationId xmlns:a16="http://schemas.microsoft.com/office/drawing/2014/main" id="{91C10208-DFB0-0FCE-B351-FECE181A2A95}"/>
              </a:ext>
            </a:extLst>
          </p:cNvPr>
          <p:cNvPicPr>
            <a:picLocks noGrp="1" noChangeAspect="1"/>
          </p:cNvPicPr>
          <p:nvPr>
            <p:ph idx="1"/>
          </p:nvPr>
        </p:nvPicPr>
        <p:blipFill>
          <a:blip r:embed="rId3"/>
          <a:srcRect t="9201" r="-2" b="-2"/>
          <a:stretch/>
        </p:blipFill>
        <p:spPr>
          <a:xfrm>
            <a:off x="20" y="975"/>
            <a:ext cx="7552924" cy="6858000"/>
          </a:xfrm>
          <a:prstGeom prst="rect">
            <a:avLst/>
          </a:prstGeom>
        </p:spPr>
      </p:pic>
      <p:sp>
        <p:nvSpPr>
          <p:cNvPr id="6" name="TextBox 5">
            <a:extLst>
              <a:ext uri="{FF2B5EF4-FFF2-40B4-BE49-F238E27FC236}">
                <a16:creationId xmlns:a16="http://schemas.microsoft.com/office/drawing/2014/main" id="{61889D3B-BA4A-6D70-A851-4620B9C9179E}"/>
              </a:ext>
            </a:extLst>
          </p:cNvPr>
          <p:cNvSpPr txBox="1"/>
          <p:nvPr/>
        </p:nvSpPr>
        <p:spPr>
          <a:xfrm>
            <a:off x="7865806" y="2251587"/>
            <a:ext cx="3706762" cy="3972232"/>
          </a:xfrm>
          <a:prstGeom prst="rect">
            <a:avLst/>
          </a:prstGeom>
        </p:spPr>
        <p:txBody>
          <a:bodyPr vert="horz" lIns="91440" tIns="45720" rIns="91440" bIns="45720" rtlCol="0" anchor="ctr">
            <a:normAutofit/>
          </a:bodyPr>
          <a:lstStyle/>
          <a:p>
            <a:pPr>
              <a:spcAft>
                <a:spcPts val="1000"/>
              </a:spcAft>
              <a:buClr>
                <a:schemeClr val="tx1"/>
              </a:buClr>
              <a:buSzPct val="100000"/>
            </a:pPr>
            <a:r>
              <a:rPr lang="en-US" dirty="0"/>
              <a:t>The harmonic series is a cornerstone of music theory, but its influence extends deeply into human physiology and neuroscience. It shapes how we perceive and produce sound, connects with our neural mechanisms, and resonates within our bodies. These insights not only deepen our understanding of music but also open avenues for interdisciplinary applications in medicine &amp; psychology. </a:t>
            </a:r>
          </a:p>
        </p:txBody>
      </p:sp>
    </p:spTree>
    <p:extLst>
      <p:ext uri="{BB962C8B-B14F-4D97-AF65-F5344CB8AC3E}">
        <p14:creationId xmlns:p14="http://schemas.microsoft.com/office/powerpoint/2010/main" val="6826037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75</TotalTime>
  <Words>1791</Words>
  <Application>Microsoft Macintosh PowerPoint</Application>
  <PresentationFormat>Widescreen</PresentationFormat>
  <Paragraphs>68</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Arial</vt:lpstr>
      <vt:lpstr>Calibri</vt:lpstr>
      <vt:lpstr>Calibri Light</vt:lpstr>
      <vt:lpstr>Celestial</vt:lpstr>
      <vt:lpstr>HARMONIC SOUND THERAPY</vt:lpstr>
      <vt:lpstr>HARMONIC SERIES EXPLAINED </vt:lpstr>
      <vt:lpstr> A BASIC HARMONIC SERIES</vt:lpstr>
      <vt:lpstr>The Harmonic Series: Overview </vt:lpstr>
      <vt:lpstr>Relation to Human Physiology</vt:lpstr>
      <vt:lpstr>Auditory Perception</vt:lpstr>
      <vt:lpstr>Academic and Medical Studies</vt:lpstr>
      <vt:lpstr>Academic and Medical Studies </vt:lpstr>
      <vt:lpstr>HARMONICS</vt:lpstr>
      <vt:lpstr>JUST INTONATION </vt:lpstr>
      <vt:lpstr>JUST INTONATION </vt:lpstr>
      <vt:lpstr>JUST INTONATION </vt:lpstr>
      <vt:lpstr>Historical Origins</vt:lpstr>
      <vt:lpstr>BARBARA HERO &amp; THE LAMBDOMA</vt:lpstr>
      <vt:lpstr>PowerPoint Presentation</vt:lpstr>
      <vt:lpstr>RESEARCH</vt:lpstr>
      <vt:lpstr>POWER OF HARMONICS</vt:lpstr>
      <vt:lpstr>A Rigorous Test of the Proposition That Musical Intervals Have Different Psychological Effects</vt:lpstr>
      <vt:lpstr>Uncovering potential distinctive acoustic features of healing music</vt:lpstr>
      <vt:lpstr>On the Neural Mechanisms of Music Therapy in Mental Health Care: Literature Review and Clinical Implications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Pagano, Patrick</dc:creator>
  <cp:lastModifiedBy>Pagano, Patrick</cp:lastModifiedBy>
  <cp:revision>3</cp:revision>
  <dcterms:created xsi:type="dcterms:W3CDTF">2024-12-18T15:20:26Z</dcterms:created>
  <dcterms:modified xsi:type="dcterms:W3CDTF">2024-12-18T16:36:15Z</dcterms:modified>
</cp:coreProperties>
</file>